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4"/>
  </p:notesMasterIdLst>
  <p:sldIdLst>
    <p:sldId id="256" r:id="rId2"/>
    <p:sldId id="283" r:id="rId3"/>
    <p:sldId id="284" r:id="rId4"/>
    <p:sldId id="312" r:id="rId5"/>
    <p:sldId id="315" r:id="rId6"/>
    <p:sldId id="347" r:id="rId7"/>
    <p:sldId id="348" r:id="rId8"/>
    <p:sldId id="350" r:id="rId9"/>
    <p:sldId id="349" r:id="rId10"/>
    <p:sldId id="351" r:id="rId11"/>
    <p:sldId id="352" r:id="rId12"/>
    <p:sldId id="354" r:id="rId13"/>
    <p:sldId id="355" r:id="rId14"/>
    <p:sldId id="356" r:id="rId15"/>
    <p:sldId id="353" r:id="rId16"/>
    <p:sldId id="357" r:id="rId17"/>
    <p:sldId id="358" r:id="rId18"/>
    <p:sldId id="360" r:id="rId19"/>
    <p:sldId id="361" r:id="rId20"/>
    <p:sldId id="363" r:id="rId21"/>
    <p:sldId id="362" r:id="rId22"/>
    <p:sldId id="364" r:id="rId23"/>
    <p:sldId id="365" r:id="rId24"/>
    <p:sldId id="366" r:id="rId25"/>
    <p:sldId id="344" r:id="rId26"/>
    <p:sldId id="337" r:id="rId27"/>
    <p:sldId id="338" r:id="rId28"/>
    <p:sldId id="339" r:id="rId29"/>
    <p:sldId id="341" r:id="rId30"/>
    <p:sldId id="342" r:id="rId31"/>
    <p:sldId id="292" r:id="rId32"/>
    <p:sldId id="368" r:id="rId33"/>
  </p:sldIdLst>
  <p:sldSz cx="9144000" cy="6858000" type="screen4x3"/>
  <p:notesSz cx="6858000" cy="9144000"/>
  <p:custDataLst>
    <p:tags r:id="rId35"/>
  </p:custDataLst>
  <p:defaultTextStyle>
    <a:defPPr>
      <a:defRPr lang="en-US"/>
    </a:defPPr>
    <a:lvl1pPr algn="l" rtl="0" eaLnBrk="0" fontAlgn="base" hangingPunct="0">
      <a:spcBef>
        <a:spcPct val="0"/>
      </a:spcBef>
      <a:spcAft>
        <a:spcPct val="0"/>
      </a:spcAft>
      <a:defRPr sz="2400" i="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400" i="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400" i="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400" i="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400" i="1" kern="1200">
        <a:solidFill>
          <a:schemeClr val="tx1"/>
        </a:solidFill>
        <a:latin typeface="Arial" charset="0"/>
        <a:ea typeface="ＭＳ Ｐゴシック" pitchFamily="34" charset="-128"/>
        <a:cs typeface="+mn-cs"/>
      </a:defRPr>
    </a:lvl5pPr>
    <a:lvl6pPr marL="2286000" algn="l" defTabSz="914400" rtl="0" eaLnBrk="1" latinLnBrk="0" hangingPunct="1">
      <a:defRPr sz="2400" i="1" kern="1200">
        <a:solidFill>
          <a:schemeClr val="tx1"/>
        </a:solidFill>
        <a:latin typeface="Arial" charset="0"/>
        <a:ea typeface="ＭＳ Ｐゴシック" pitchFamily="34" charset="-128"/>
        <a:cs typeface="+mn-cs"/>
      </a:defRPr>
    </a:lvl6pPr>
    <a:lvl7pPr marL="2743200" algn="l" defTabSz="914400" rtl="0" eaLnBrk="1" latinLnBrk="0" hangingPunct="1">
      <a:defRPr sz="2400" i="1" kern="1200">
        <a:solidFill>
          <a:schemeClr val="tx1"/>
        </a:solidFill>
        <a:latin typeface="Arial" charset="0"/>
        <a:ea typeface="ＭＳ Ｐゴシック" pitchFamily="34" charset="-128"/>
        <a:cs typeface="+mn-cs"/>
      </a:defRPr>
    </a:lvl7pPr>
    <a:lvl8pPr marL="3200400" algn="l" defTabSz="914400" rtl="0" eaLnBrk="1" latinLnBrk="0" hangingPunct="1">
      <a:defRPr sz="2400" i="1" kern="1200">
        <a:solidFill>
          <a:schemeClr val="tx1"/>
        </a:solidFill>
        <a:latin typeface="Arial" charset="0"/>
        <a:ea typeface="ＭＳ Ｐゴシック" pitchFamily="34" charset="-128"/>
        <a:cs typeface="+mn-cs"/>
      </a:defRPr>
    </a:lvl8pPr>
    <a:lvl9pPr marL="3657600" algn="l" defTabSz="914400" rtl="0" eaLnBrk="1" latinLnBrk="0" hangingPunct="1">
      <a:defRPr sz="2400" i="1" kern="1200">
        <a:solidFill>
          <a:schemeClr val="tx1"/>
        </a:solidFill>
        <a:latin typeface="Arial" charset="0"/>
        <a:ea typeface="ＭＳ Ｐゴシック" pitchFamily="34" charset="-128"/>
        <a:cs typeface="+mn-cs"/>
      </a:defRPr>
    </a:lvl9pPr>
  </p:defaultTextStyle>
  <p:extLst>
    <p:ext uri="{521415D9-36F7-43E2-AB2F-B90AF26B5E84}">
      <p14:sectionLst xmlns:p14="http://schemas.microsoft.com/office/powerpoint/2010/main">
        <p14:section name="Default Section" id="{F7AB5313-FE14-412A-AA34-649D5FA7B69A}">
          <p14:sldIdLst>
            <p14:sldId id="256"/>
            <p14:sldId id="283"/>
            <p14:sldId id="284"/>
            <p14:sldId id="312"/>
            <p14:sldId id="315"/>
            <p14:sldId id="347"/>
            <p14:sldId id="348"/>
            <p14:sldId id="350"/>
            <p14:sldId id="349"/>
            <p14:sldId id="351"/>
            <p14:sldId id="352"/>
            <p14:sldId id="354"/>
            <p14:sldId id="355"/>
            <p14:sldId id="356"/>
            <p14:sldId id="353"/>
            <p14:sldId id="357"/>
            <p14:sldId id="358"/>
            <p14:sldId id="360"/>
            <p14:sldId id="361"/>
            <p14:sldId id="363"/>
            <p14:sldId id="362"/>
            <p14:sldId id="364"/>
            <p14:sldId id="365"/>
            <p14:sldId id="366"/>
            <p14:sldId id="344"/>
            <p14:sldId id="337"/>
            <p14:sldId id="338"/>
            <p14:sldId id="339"/>
            <p14:sldId id="341"/>
            <p14:sldId id="342"/>
            <p14:sldId id="292"/>
            <p14:sldId id="368"/>
          </p14:sldIdLst>
        </p14:section>
        <p14:section name="Untitled Section" id="{A41A048A-37B7-4761-82F9-1E90D063137D}">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run Agarwal" initials="VA" lastIdx="2" clrIdx="0">
    <p:extLst>
      <p:ext uri="{19B8F6BF-5375-455C-9EA6-DF929625EA0E}">
        <p15:presenceInfo xmlns:p15="http://schemas.microsoft.com/office/powerpoint/2012/main" userId="ba3e2cd1ea4d4f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110C"/>
    <a:srgbClr val="00A164"/>
    <a:srgbClr val="009261"/>
    <a:srgbClr val="00CC00"/>
    <a:srgbClr val="00A26C"/>
    <a:srgbClr val="008A5C"/>
    <a:srgbClr val="107A57"/>
    <a:srgbClr val="6D6E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19" autoAdjust="0"/>
    <p:restoredTop sz="90000" autoAdjust="0"/>
  </p:normalViewPr>
  <p:slideViewPr>
    <p:cSldViewPr>
      <p:cViewPr varScale="1">
        <p:scale>
          <a:sx n="58" d="100"/>
          <a:sy n="58" d="100"/>
        </p:scale>
        <p:origin x="1272" y="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328"/>
    </p:cViewPr>
  </p:sorterViewPr>
  <p:notesViewPr>
    <p:cSldViewPr>
      <p:cViewPr varScale="1">
        <p:scale>
          <a:sx n="66" d="100"/>
          <a:sy n="66" d="100"/>
        </p:scale>
        <p:origin x="0" y="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un Agarwal" userId="ba3e2cd1ea4d4ff4" providerId="LiveId" clId="{23FB89DC-C4AA-4D76-97FD-DC9E96DFCD97}"/>
    <pc:docChg chg="undo custSel addSld delSld modSld modSection">
      <pc:chgData name="Varun Agarwal" userId="ba3e2cd1ea4d4ff4" providerId="LiveId" clId="{23FB89DC-C4AA-4D76-97FD-DC9E96DFCD97}" dt="2018-01-12T15:03:46.630" v="44" actId="478"/>
      <pc:docMkLst>
        <pc:docMk/>
      </pc:docMkLst>
      <pc:sldChg chg="modSp">
        <pc:chgData name="Varun Agarwal" userId="ba3e2cd1ea4d4ff4" providerId="LiveId" clId="{23FB89DC-C4AA-4D76-97FD-DC9E96DFCD97}" dt="2018-01-12T12:40:46.013" v="11" actId="1036"/>
        <pc:sldMkLst>
          <pc:docMk/>
          <pc:sldMk cId="4105954343" sldId="337"/>
        </pc:sldMkLst>
        <pc:picChg chg="mod">
          <ac:chgData name="Varun Agarwal" userId="ba3e2cd1ea4d4ff4" providerId="LiveId" clId="{23FB89DC-C4AA-4D76-97FD-DC9E96DFCD97}" dt="2018-01-12T12:40:46.013" v="11" actId="1036"/>
          <ac:picMkLst>
            <pc:docMk/>
            <pc:sldMk cId="4105954343" sldId="337"/>
            <ac:picMk id="6" creationId="{944934A9-824B-490C-BBA9-ED025F69CF4C}"/>
          </ac:picMkLst>
        </pc:picChg>
      </pc:sldChg>
      <pc:sldChg chg="modSp">
        <pc:chgData name="Varun Agarwal" userId="ba3e2cd1ea4d4ff4" providerId="LiveId" clId="{23FB89DC-C4AA-4D76-97FD-DC9E96DFCD97}" dt="2018-01-12T13:49:58.952" v="37" actId="20577"/>
        <pc:sldMkLst>
          <pc:docMk/>
          <pc:sldMk cId="213521888" sldId="341"/>
        </pc:sldMkLst>
        <pc:graphicFrameChg chg="modGraphic">
          <ac:chgData name="Varun Agarwal" userId="ba3e2cd1ea4d4ff4" providerId="LiveId" clId="{23FB89DC-C4AA-4D76-97FD-DC9E96DFCD97}" dt="2018-01-12T13:49:58.952" v="37" actId="20577"/>
          <ac:graphicFrameMkLst>
            <pc:docMk/>
            <pc:sldMk cId="213521888" sldId="341"/>
            <ac:graphicFrameMk id="4" creationId="{E409551F-4E46-4ABD-84E1-990B48376ABD}"/>
          </ac:graphicFrameMkLst>
        </pc:graphicFrameChg>
      </pc:sldChg>
      <pc:sldChg chg="addSp delSp modSp">
        <pc:chgData name="Varun Agarwal" userId="ba3e2cd1ea4d4ff4" providerId="LiveId" clId="{23FB89DC-C4AA-4D76-97FD-DC9E96DFCD97}" dt="2018-01-12T15:03:46.630" v="44" actId="478"/>
        <pc:sldMkLst>
          <pc:docMk/>
          <pc:sldMk cId="442788356" sldId="342"/>
        </pc:sldMkLst>
        <pc:graphicFrameChg chg="modGraphic">
          <ac:chgData name="Varun Agarwal" userId="ba3e2cd1ea4d4ff4" providerId="LiveId" clId="{23FB89DC-C4AA-4D76-97FD-DC9E96DFCD97}" dt="2018-01-12T13:50:06.105" v="42" actId="20577"/>
          <ac:graphicFrameMkLst>
            <pc:docMk/>
            <pc:sldMk cId="442788356" sldId="342"/>
            <ac:graphicFrameMk id="4" creationId="{E409551F-4E46-4ABD-84E1-990B48376ABD}"/>
          </ac:graphicFrameMkLst>
        </pc:graphicFrameChg>
        <pc:picChg chg="add del">
          <ac:chgData name="Varun Agarwal" userId="ba3e2cd1ea4d4ff4" providerId="LiveId" clId="{23FB89DC-C4AA-4D76-97FD-DC9E96DFCD97}" dt="2018-01-12T13:49:42.141" v="32" actId="478"/>
          <ac:picMkLst>
            <pc:docMk/>
            <pc:sldMk cId="442788356" sldId="342"/>
            <ac:picMk id="2" creationId="{36ABF318-B861-4DF8-99C2-D8350A5D0CFE}"/>
          </ac:picMkLst>
        </pc:picChg>
        <pc:picChg chg="add del">
          <ac:chgData name="Varun Agarwal" userId="ba3e2cd1ea4d4ff4" providerId="LiveId" clId="{23FB89DC-C4AA-4D76-97FD-DC9E96DFCD97}" dt="2018-01-12T15:03:46.630" v="44" actId="478"/>
          <ac:picMkLst>
            <pc:docMk/>
            <pc:sldMk cId="442788356" sldId="342"/>
            <ac:picMk id="3" creationId="{DD995B1B-BAFB-4014-955E-6E63E3F55BE0}"/>
          </ac:picMkLst>
        </pc:picChg>
      </pc:sldChg>
      <pc:sldChg chg="modSp">
        <pc:chgData name="Varun Agarwal" userId="ba3e2cd1ea4d4ff4" providerId="LiveId" clId="{23FB89DC-C4AA-4D76-97FD-DC9E96DFCD97}" dt="2018-01-12T11:47:13.807" v="5" actId="1035"/>
        <pc:sldMkLst>
          <pc:docMk/>
          <pc:sldMk cId="3041844402" sldId="363"/>
        </pc:sldMkLst>
        <pc:grpChg chg="mod">
          <ac:chgData name="Varun Agarwal" userId="ba3e2cd1ea4d4ff4" providerId="LiveId" clId="{23FB89DC-C4AA-4D76-97FD-DC9E96DFCD97}" dt="2018-01-12T11:47:13.807" v="5" actId="1035"/>
          <ac:grpSpMkLst>
            <pc:docMk/>
            <pc:sldMk cId="3041844402" sldId="363"/>
            <ac:grpSpMk id="8" creationId="{B638AD61-06EF-406F-BB1C-DE028FC9E8EC}"/>
          </ac:grpSpMkLst>
        </pc:grpChg>
      </pc:sldChg>
    </pc:docChg>
  </pc:docChgLst>
  <pc:docChgLst>
    <pc:chgData name="Varun Agarwal" userId="ba3e2cd1ea4d4ff4" providerId="LiveId" clId="{1CD3BBC6-B7FE-469A-9E90-B99264A743C2}"/>
    <pc:docChg chg="custSel modSld">
      <pc:chgData name="Varun Agarwal" userId="ba3e2cd1ea4d4ff4" providerId="LiveId" clId="{1CD3BBC6-B7FE-469A-9E90-B99264A743C2}" dt="2018-03-18T13:35:27.183" v="0" actId="478"/>
      <pc:docMkLst>
        <pc:docMk/>
      </pc:docMkLst>
      <pc:sldChg chg="delSp">
        <pc:chgData name="Varun Agarwal" userId="ba3e2cd1ea4d4ff4" providerId="LiveId" clId="{1CD3BBC6-B7FE-469A-9E90-B99264A743C2}" dt="2018-03-18T13:35:27.183" v="0" actId="478"/>
        <pc:sldMkLst>
          <pc:docMk/>
          <pc:sldMk cId="0" sldId="256"/>
        </pc:sldMkLst>
        <pc:spChg chg="del">
          <ac:chgData name="Varun Agarwal" userId="ba3e2cd1ea4d4ff4" providerId="LiveId" clId="{1CD3BBC6-B7FE-469A-9E90-B99264A743C2}" dt="2018-03-18T13:35:27.183" v="0" actId="478"/>
          <ac:spMkLst>
            <pc:docMk/>
            <pc:sldMk cId="0" sldId="256"/>
            <ac:spMk id="3077" creationId="{00000000-0000-0000-0000-000000000000}"/>
          </ac:spMkLst>
        </pc:spChg>
      </pc:sldChg>
    </pc:docChg>
  </pc:docChgLst>
  <pc:docChgLst>
    <pc:chgData name="Varun Agarwal" userId="ba3e2cd1ea4d4ff4" providerId="LiveId" clId="{F329DF8C-527F-4FDE-8695-6828CF6E2436}"/>
  </pc:docChgLst>
  <pc:docChgLst>
    <pc:chgData name="Varun Agarwal" userId="ba3e2cd1ea4d4ff4" providerId="LiveId" clId="{FA8AAD96-74B9-4391-8E44-4E7AA263D645}"/>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i="0">
                <a:latin typeface="Arial" charset="0"/>
                <a:ea typeface="ＭＳ Ｐゴシック" pitchFamily="1" charset="-128"/>
                <a:cs typeface="+mn-cs"/>
              </a:defRPr>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i="0">
                <a:latin typeface="Arial" charset="0"/>
                <a:ea typeface="ＭＳ Ｐゴシック" pitchFamily="1" charset="-128"/>
                <a:cs typeface="+mn-cs"/>
              </a:defRPr>
            </a:lvl1pPr>
          </a:lstStyle>
          <a:p>
            <a:pPr>
              <a:defRPr/>
            </a:pPr>
            <a:endParaRPr lang="en-US"/>
          </a:p>
        </p:txBody>
      </p:sp>
      <p:sp>
        <p:nvSpPr>
          <p:cNvPr id="215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i="0">
                <a:latin typeface="Arial" charset="0"/>
                <a:ea typeface="ＭＳ Ｐゴシック" pitchFamily="1" charset="-128"/>
                <a:cs typeface="+mn-cs"/>
              </a:defRPr>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i="0">
                <a:latin typeface="Arial" charset="0"/>
                <a:ea typeface="ＭＳ Ｐゴシック" pitchFamily="1" charset="-128"/>
                <a:cs typeface="+mn-cs"/>
              </a:defRPr>
            </a:lvl1pPr>
          </a:lstStyle>
          <a:p>
            <a:pPr>
              <a:defRPr/>
            </a:pPr>
            <a:fld id="{2D63006C-F84E-43F3-9EAA-3A5F4BA98DD0}" type="slidenum">
              <a:rPr lang="en-US"/>
              <a:pPr>
                <a:defRPr/>
              </a:pPr>
              <a:t>‹#›</a:t>
            </a:fld>
            <a:endParaRPr lang="en-US"/>
          </a:p>
        </p:txBody>
      </p:sp>
    </p:spTree>
    <p:extLst>
      <p:ext uri="{BB962C8B-B14F-4D97-AF65-F5344CB8AC3E}">
        <p14:creationId xmlns:p14="http://schemas.microsoft.com/office/powerpoint/2010/main" val="18306965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D13B7911-B498-4541-9DDF-04B94D576B22}" type="slidenum">
              <a:rPr lang="en-US" smtClean="0">
                <a:ea typeface="ＭＳ Ｐゴシック" pitchFamily="34" charset="-128"/>
              </a:rPr>
              <a:pPr/>
              <a:t>1</a:t>
            </a:fld>
            <a:endParaRPr lang="en-US">
              <a:ea typeface="ＭＳ Ｐゴシック" pitchFamily="34" charset="-128"/>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dirty="0">
              <a:ea typeface="ＭＳ Ｐゴシック" pitchFamily="34" charset="-128"/>
            </a:endParaRPr>
          </a:p>
        </p:txBody>
      </p:sp>
    </p:spTree>
    <p:extLst>
      <p:ext uri="{BB962C8B-B14F-4D97-AF65-F5344CB8AC3E}">
        <p14:creationId xmlns:p14="http://schemas.microsoft.com/office/powerpoint/2010/main" val="3718183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14</a:t>
            </a:fld>
            <a:endParaRPr lang="en-US"/>
          </a:p>
        </p:txBody>
      </p:sp>
    </p:spTree>
    <p:extLst>
      <p:ext uri="{BB962C8B-B14F-4D97-AF65-F5344CB8AC3E}">
        <p14:creationId xmlns:p14="http://schemas.microsoft.com/office/powerpoint/2010/main" val="2987195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15</a:t>
            </a:fld>
            <a:endParaRPr lang="en-US"/>
          </a:p>
        </p:txBody>
      </p:sp>
    </p:spTree>
    <p:extLst>
      <p:ext uri="{BB962C8B-B14F-4D97-AF65-F5344CB8AC3E}">
        <p14:creationId xmlns:p14="http://schemas.microsoft.com/office/powerpoint/2010/main" val="402453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16</a:t>
            </a:fld>
            <a:endParaRPr lang="en-US"/>
          </a:p>
        </p:txBody>
      </p:sp>
    </p:spTree>
    <p:extLst>
      <p:ext uri="{BB962C8B-B14F-4D97-AF65-F5344CB8AC3E}">
        <p14:creationId xmlns:p14="http://schemas.microsoft.com/office/powerpoint/2010/main" val="1242467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 of attacks from country is the total number of logged attacks originating in a country in a timespan of a year,</a:t>
            </a:r>
          </a:p>
          <a:p>
            <a:r>
              <a:rPr lang="en-US" dirty="0"/>
              <a:t>Malicious saturation of traffic is the % of traffic which is identified to be malicious. It is used as a correction factor to number of attacks from country because it could be that the number of attacks from a country is higher but that could just be because there are way too many systems in that country.</a:t>
            </a:r>
          </a:p>
          <a:p>
            <a:endParaRPr lang="en-US" dirty="0"/>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17</a:t>
            </a:fld>
            <a:endParaRPr lang="en-US"/>
          </a:p>
        </p:txBody>
      </p:sp>
    </p:spTree>
    <p:extLst>
      <p:ext uri="{BB962C8B-B14F-4D97-AF65-F5344CB8AC3E}">
        <p14:creationId xmlns:p14="http://schemas.microsoft.com/office/powerpoint/2010/main" val="2061622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Hierarchical Organization of Attacker measures the likelihood of an attacker being just an individual trying to get into the system, </a:t>
            </a:r>
          </a:p>
          <a:p>
            <a:r>
              <a:rPr lang="en-US" dirty="0"/>
              <a:t>or if the group of attackers are funded by the state, </a:t>
            </a:r>
          </a:p>
          <a:p>
            <a:r>
              <a:rPr lang="en-US" dirty="0"/>
              <a:t>or simply tolerated by the state. </a:t>
            </a:r>
          </a:p>
          <a:p>
            <a:endParaRPr lang="en-US" dirty="0"/>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18</a:t>
            </a:fld>
            <a:endParaRPr lang="en-US"/>
          </a:p>
        </p:txBody>
      </p:sp>
    </p:spTree>
    <p:extLst>
      <p:ext uri="{BB962C8B-B14F-4D97-AF65-F5344CB8AC3E}">
        <p14:creationId xmlns:p14="http://schemas.microsoft.com/office/powerpoint/2010/main" val="1434880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19</a:t>
            </a:fld>
            <a:endParaRPr lang="en-US"/>
          </a:p>
        </p:txBody>
      </p:sp>
    </p:spTree>
    <p:extLst>
      <p:ext uri="{BB962C8B-B14F-4D97-AF65-F5344CB8AC3E}">
        <p14:creationId xmlns:p14="http://schemas.microsoft.com/office/powerpoint/2010/main" val="1920768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20</a:t>
            </a:fld>
            <a:endParaRPr lang="en-US"/>
          </a:p>
        </p:txBody>
      </p:sp>
    </p:spTree>
    <p:extLst>
      <p:ext uri="{BB962C8B-B14F-4D97-AF65-F5344CB8AC3E}">
        <p14:creationId xmlns:p14="http://schemas.microsoft.com/office/powerpoint/2010/main" val="3742258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Intermediate risk computation nodes help us in aggregating and explaining the risk due to independent and similar clusters of risk metrics. </a:t>
            </a:r>
          </a:p>
          <a:p>
            <a:r>
              <a:rPr lang="en-US" dirty="0"/>
              <a:t>In Bayesian sense, they also help identify high risk metrics in a cluster of risk metrics, by setting evidence.</a:t>
            </a:r>
          </a:p>
          <a:p>
            <a:endParaRPr lang="en-US" dirty="0"/>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21</a:t>
            </a:fld>
            <a:endParaRPr lang="en-US"/>
          </a:p>
        </p:txBody>
      </p:sp>
    </p:spTree>
    <p:extLst>
      <p:ext uri="{BB962C8B-B14F-4D97-AF65-F5344CB8AC3E}">
        <p14:creationId xmlns:p14="http://schemas.microsoft.com/office/powerpoint/2010/main" val="351704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22</a:t>
            </a:fld>
            <a:endParaRPr lang="en-US"/>
          </a:p>
        </p:txBody>
      </p:sp>
    </p:spTree>
    <p:extLst>
      <p:ext uri="{BB962C8B-B14F-4D97-AF65-F5344CB8AC3E}">
        <p14:creationId xmlns:p14="http://schemas.microsoft.com/office/powerpoint/2010/main" val="3978883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Potential Access node measures the risk associated with the potential of the query being successful. </a:t>
            </a:r>
          </a:p>
          <a:p>
            <a:endParaRPr lang="en-US" dirty="0"/>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23</a:t>
            </a:fld>
            <a:endParaRPr lang="en-US"/>
          </a:p>
        </p:txBody>
      </p:sp>
    </p:spTree>
    <p:extLst>
      <p:ext uri="{BB962C8B-B14F-4D97-AF65-F5344CB8AC3E}">
        <p14:creationId xmlns:p14="http://schemas.microsoft.com/office/powerpoint/2010/main" val="3332854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network in question detects an incoming connection request.</a:t>
            </a:r>
          </a:p>
          <a:p>
            <a:endParaRPr lang="en-US" dirty="0"/>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6</a:t>
            </a:fld>
            <a:endParaRPr lang="en-US"/>
          </a:p>
        </p:txBody>
      </p:sp>
    </p:spTree>
    <p:extLst>
      <p:ext uri="{BB962C8B-B14F-4D97-AF65-F5344CB8AC3E}">
        <p14:creationId xmlns:p14="http://schemas.microsoft.com/office/powerpoint/2010/main" val="3282433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24</a:t>
            </a:fld>
            <a:endParaRPr lang="en-US"/>
          </a:p>
        </p:txBody>
      </p:sp>
    </p:spTree>
    <p:extLst>
      <p:ext uri="{BB962C8B-B14F-4D97-AF65-F5344CB8AC3E}">
        <p14:creationId xmlns:p14="http://schemas.microsoft.com/office/powerpoint/2010/main" val="3506592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25</a:t>
            </a:fld>
            <a:endParaRPr lang="en-US"/>
          </a:p>
        </p:txBody>
      </p:sp>
    </p:spTree>
    <p:extLst>
      <p:ext uri="{BB962C8B-B14F-4D97-AF65-F5344CB8AC3E}">
        <p14:creationId xmlns:p14="http://schemas.microsoft.com/office/powerpoint/2010/main" val="1738588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29</a:t>
            </a:fld>
            <a:endParaRPr lang="en-US"/>
          </a:p>
        </p:txBody>
      </p:sp>
    </p:spTree>
    <p:extLst>
      <p:ext uri="{BB962C8B-B14F-4D97-AF65-F5344CB8AC3E}">
        <p14:creationId xmlns:p14="http://schemas.microsoft.com/office/powerpoint/2010/main" val="758291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30</a:t>
            </a:fld>
            <a:endParaRPr lang="en-US"/>
          </a:p>
        </p:txBody>
      </p:sp>
    </p:spTree>
    <p:extLst>
      <p:ext uri="{BB962C8B-B14F-4D97-AF65-F5344CB8AC3E}">
        <p14:creationId xmlns:p14="http://schemas.microsoft.com/office/powerpoint/2010/main" val="1750103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is only an abstraction of reality</a:t>
            </a:r>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31</a:t>
            </a:fld>
            <a:endParaRPr lang="en-US"/>
          </a:p>
        </p:txBody>
      </p:sp>
    </p:spTree>
    <p:extLst>
      <p:ext uri="{BB962C8B-B14F-4D97-AF65-F5344CB8AC3E}">
        <p14:creationId xmlns:p14="http://schemas.microsoft.com/office/powerpoint/2010/main" val="1896191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is only an abstraction of reality</a:t>
            </a:r>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32</a:t>
            </a:fld>
            <a:endParaRPr lang="en-US"/>
          </a:p>
        </p:txBody>
      </p:sp>
    </p:spTree>
    <p:extLst>
      <p:ext uri="{BB962C8B-B14F-4D97-AF65-F5344CB8AC3E}">
        <p14:creationId xmlns:p14="http://schemas.microsoft.com/office/powerpoint/2010/main" val="3385400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network in question detects an incoming connection request.</a:t>
            </a:r>
          </a:p>
          <a:p>
            <a:endParaRPr lang="en-US" dirty="0"/>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7</a:t>
            </a:fld>
            <a:endParaRPr lang="en-US"/>
          </a:p>
        </p:txBody>
      </p:sp>
    </p:spTree>
    <p:extLst>
      <p:ext uri="{BB962C8B-B14F-4D97-AF65-F5344CB8AC3E}">
        <p14:creationId xmlns:p14="http://schemas.microsoft.com/office/powerpoint/2010/main" val="1692907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Attacker Skill Indicator, which is one of the human factors that we include in our model, is measured by attacker frequency. Attacker frequency is calculated by the number of connection requests received from a particular source IP Address. If the database server receives high number of requests from a single IP, then the attacker sending those requests is probably a lower skilled attacker. On the other hand, if the attacker frequency is low, it might be representative of a higher skilled attacker, as we would suspect in the likes of an APT attack.</a:t>
            </a:r>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8</a:t>
            </a:fld>
            <a:endParaRPr lang="en-US"/>
          </a:p>
        </p:txBody>
      </p:sp>
    </p:spTree>
    <p:extLst>
      <p:ext uri="{BB962C8B-B14F-4D97-AF65-F5344CB8AC3E}">
        <p14:creationId xmlns:p14="http://schemas.microsoft.com/office/powerpoint/2010/main" val="2271790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metric “Port” identifies what port is being used for the connection to the database server. It accounts for the fact that some ports are riskier than other ports. </a:t>
            </a:r>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9</a:t>
            </a:fld>
            <a:endParaRPr lang="en-US"/>
          </a:p>
        </p:txBody>
      </p:sp>
    </p:spTree>
    <p:extLst>
      <p:ext uri="{BB962C8B-B14F-4D97-AF65-F5344CB8AC3E}">
        <p14:creationId xmlns:p14="http://schemas.microsoft.com/office/powerpoint/2010/main" val="2915909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Internal/External metric is a categorical variable</a:t>
            </a:r>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10</a:t>
            </a:fld>
            <a:endParaRPr lang="en-US"/>
          </a:p>
        </p:txBody>
      </p:sp>
    </p:spTree>
    <p:extLst>
      <p:ext uri="{BB962C8B-B14F-4D97-AF65-F5344CB8AC3E}">
        <p14:creationId xmlns:p14="http://schemas.microsoft.com/office/powerpoint/2010/main" val="3385983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11</a:t>
            </a:fld>
            <a:endParaRPr lang="en-US"/>
          </a:p>
        </p:txBody>
      </p:sp>
    </p:spTree>
    <p:extLst>
      <p:ext uri="{BB962C8B-B14F-4D97-AF65-F5344CB8AC3E}">
        <p14:creationId xmlns:p14="http://schemas.microsoft.com/office/powerpoint/2010/main" val="4147523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12</a:t>
            </a:fld>
            <a:endParaRPr lang="en-US"/>
          </a:p>
        </p:txBody>
      </p:sp>
    </p:spTree>
    <p:extLst>
      <p:ext uri="{BB962C8B-B14F-4D97-AF65-F5344CB8AC3E}">
        <p14:creationId xmlns:p14="http://schemas.microsoft.com/office/powerpoint/2010/main" val="3416448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63006C-F84E-43F3-9EAA-3A5F4BA98DD0}" type="slidenum">
              <a:rPr lang="en-US" smtClean="0"/>
              <a:pPr>
                <a:defRPr/>
              </a:pPr>
              <a:t>13</a:t>
            </a:fld>
            <a:endParaRPr lang="en-US"/>
          </a:p>
        </p:txBody>
      </p:sp>
    </p:spTree>
    <p:extLst>
      <p:ext uri="{BB962C8B-B14F-4D97-AF65-F5344CB8AC3E}">
        <p14:creationId xmlns:p14="http://schemas.microsoft.com/office/powerpoint/2010/main" val="1611996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2"/>
          <p:cNvSpPr>
            <a:spLocks noChangeArrowheads="1"/>
          </p:cNvSpPr>
          <p:nvPr/>
        </p:nvSpPr>
        <p:spPr bwMode="auto">
          <a:xfrm>
            <a:off x="0" y="0"/>
            <a:ext cx="9144000" cy="4648200"/>
          </a:xfrm>
          <a:prstGeom prst="rect">
            <a:avLst/>
          </a:prstGeom>
          <a:solidFill>
            <a:schemeClr val="accent1"/>
          </a:solidFill>
          <a:ln w="9525">
            <a:noFill/>
            <a:miter lim="800000"/>
            <a:headEnd/>
            <a:tailEnd/>
          </a:ln>
        </p:spPr>
        <p:txBody>
          <a:bodyPr wrap="none" anchor="ctr"/>
          <a:lstStyle/>
          <a:p>
            <a:pPr>
              <a:defRPr/>
            </a:pPr>
            <a:endParaRPr lang="en-US">
              <a:ea typeface="ＭＳ Ｐゴシック" pitchFamily="1" charset="-128"/>
            </a:endParaRPr>
          </a:p>
        </p:txBody>
      </p:sp>
      <p:sp>
        <p:nvSpPr>
          <p:cNvPr id="5" name="Line 24"/>
          <p:cNvSpPr>
            <a:spLocks noChangeShapeType="1"/>
          </p:cNvSpPr>
          <p:nvPr/>
        </p:nvSpPr>
        <p:spPr bwMode="auto">
          <a:xfrm>
            <a:off x="2106613" y="2551113"/>
            <a:ext cx="4903787" cy="0"/>
          </a:xfrm>
          <a:prstGeom prst="line">
            <a:avLst/>
          </a:prstGeom>
          <a:noFill/>
          <a:ln w="9525">
            <a:solidFill>
              <a:schemeClr val="bg1"/>
            </a:solidFill>
            <a:round/>
            <a:headEnd/>
            <a:tailEnd/>
          </a:ln>
        </p:spPr>
        <p:txBody>
          <a:bodyPr wrap="none" anchor="ctr"/>
          <a:lstStyle/>
          <a:p>
            <a:pPr>
              <a:defRPr/>
            </a:pPr>
            <a:endParaRPr lang="en-US">
              <a:ea typeface="ＭＳ Ｐゴシック" pitchFamily="1" charset="-128"/>
            </a:endParaRPr>
          </a:p>
        </p:txBody>
      </p:sp>
      <p:sp>
        <p:nvSpPr>
          <p:cNvPr id="6" name="Line 53"/>
          <p:cNvSpPr>
            <a:spLocks noChangeShapeType="1"/>
          </p:cNvSpPr>
          <p:nvPr/>
        </p:nvSpPr>
        <p:spPr bwMode="auto">
          <a:xfrm>
            <a:off x="0" y="4648200"/>
            <a:ext cx="9144000" cy="0"/>
          </a:xfrm>
          <a:prstGeom prst="line">
            <a:avLst/>
          </a:prstGeom>
          <a:noFill/>
          <a:ln w="47625">
            <a:solidFill>
              <a:schemeClr val="tx1"/>
            </a:solidFill>
            <a:round/>
            <a:headEnd/>
            <a:tailEnd/>
          </a:ln>
        </p:spPr>
        <p:txBody>
          <a:bodyPr wrap="none" anchor="ctr"/>
          <a:lstStyle/>
          <a:p>
            <a:pPr>
              <a:defRPr/>
            </a:pPr>
            <a:endParaRPr lang="en-US">
              <a:ea typeface="ＭＳ Ｐゴシック" pitchFamily="1" charset="-128"/>
            </a:endParaRPr>
          </a:p>
        </p:txBody>
      </p:sp>
      <p:sp>
        <p:nvSpPr>
          <p:cNvPr id="3075" name="Rectangle 3"/>
          <p:cNvSpPr>
            <a:spLocks noGrp="1" noChangeArrowheads="1"/>
          </p:cNvSpPr>
          <p:nvPr>
            <p:ph type="subTitle" idx="1"/>
          </p:nvPr>
        </p:nvSpPr>
        <p:spPr>
          <a:xfrm>
            <a:off x="457200" y="1763713"/>
            <a:ext cx="8226425" cy="508000"/>
          </a:xfrm>
        </p:spPr>
        <p:txBody>
          <a:bodyPr anchor="ctr"/>
          <a:lstStyle>
            <a:lvl1pPr marL="0" indent="0" algn="ctr">
              <a:buFontTx/>
              <a:buNone/>
              <a:defRPr>
                <a:solidFill>
                  <a:schemeClr val="bg1"/>
                </a:solidFill>
              </a:defRPr>
            </a:lvl1pPr>
          </a:lstStyle>
          <a:p>
            <a:r>
              <a:rPr lang="en-US"/>
              <a:t>Click to edit Master subtitle style</a:t>
            </a:r>
          </a:p>
        </p:txBody>
      </p:sp>
      <p:sp>
        <p:nvSpPr>
          <p:cNvPr id="3091" name="Rectangle 19"/>
          <p:cNvSpPr>
            <a:spLocks noGrp="1" noChangeArrowheads="1"/>
          </p:cNvSpPr>
          <p:nvPr>
            <p:ph type="ctrTitle" sz="quarter"/>
          </p:nvPr>
        </p:nvSpPr>
        <p:spPr>
          <a:xfrm>
            <a:off x="455613" y="1014413"/>
            <a:ext cx="8226425" cy="776287"/>
          </a:xfrm>
        </p:spPr>
        <p:txBody>
          <a:bodyPr/>
          <a:lstStyle>
            <a:lvl1pPr algn="ctr">
              <a:defRPr sz="4200" b="0">
                <a:solidFill>
                  <a:schemeClr val="bg1"/>
                </a:solidFill>
              </a:defRPr>
            </a:lvl1pPr>
          </a:lstStyle>
          <a:p>
            <a:r>
              <a:rPr lang="en-US"/>
              <a:t>Click to edit Master title style</a:t>
            </a:r>
          </a:p>
        </p:txBody>
      </p:sp>
      <p:sp>
        <p:nvSpPr>
          <p:cNvPr id="7" name="Date Placeholder 9"/>
          <p:cNvSpPr>
            <a:spLocks noGrp="1"/>
          </p:cNvSpPr>
          <p:nvPr>
            <p:ph type="dt" sz="half" idx="10"/>
          </p:nvPr>
        </p:nvSpPr>
        <p:spPr/>
        <p:txBody>
          <a:bodyPr/>
          <a:lstStyle>
            <a:lvl1pPr algn="r">
              <a:defRPr sz="1200" i="0">
                <a:solidFill>
                  <a:schemeClr val="bg1"/>
                </a:solidFill>
              </a:defRPr>
            </a:lvl1pPr>
          </a:lstStyle>
          <a:p>
            <a:pPr>
              <a:defRPr/>
            </a:pPr>
            <a:fld id="{9FBE8F31-2B81-4F26-A4D6-5C83C3CD1FD9}" type="datetime1">
              <a:rPr lang="en-US"/>
              <a:pPr>
                <a:defRPr/>
              </a:pPr>
              <a:t>18/Mar/2018</a:t>
            </a:fld>
            <a:endParaRPr lang="en-US" dirty="0"/>
          </a:p>
        </p:txBody>
      </p:sp>
      <p:sp>
        <p:nvSpPr>
          <p:cNvPr id="8" name="Footer Placeholder 10"/>
          <p:cNvSpPr>
            <a:spLocks noGrp="1"/>
          </p:cNvSpPr>
          <p:nvPr>
            <p:ph type="ftr" sz="quarter" idx="11"/>
          </p:nvPr>
        </p:nvSpPr>
        <p:spPr/>
        <p:txBody>
          <a:bodyPr/>
          <a:lstStyle>
            <a:lvl1pPr algn="ctr">
              <a:defRPr sz="1200" i="0">
                <a:solidFill>
                  <a:schemeClr val="tx1">
                    <a:tint val="75000"/>
                  </a:schemeClr>
                </a:solidFill>
              </a:defRPr>
            </a:lvl1pPr>
          </a:lstStyle>
          <a:p>
            <a:pPr>
              <a:defRPr/>
            </a:pPr>
            <a:endParaRPr lang="en-US"/>
          </a:p>
        </p:txBody>
      </p:sp>
      <p:sp>
        <p:nvSpPr>
          <p:cNvPr id="9" name="Slide Number Placeholder 11"/>
          <p:cNvSpPr>
            <a:spLocks noGrp="1"/>
          </p:cNvSpPr>
          <p:nvPr>
            <p:ph type="sldNum" sz="quarter" idx="12"/>
          </p:nvPr>
        </p:nvSpPr>
        <p:spPr/>
        <p:txBody>
          <a:bodyPr/>
          <a:lstStyle>
            <a:lvl1pPr algn="r">
              <a:defRPr sz="1200" i="0">
                <a:solidFill>
                  <a:schemeClr val="bg1"/>
                </a:solidFill>
              </a:defRPr>
            </a:lvl1pPr>
          </a:lstStyle>
          <a:p>
            <a:pPr>
              <a:defRPr/>
            </a:pPr>
            <a:fld id="{AB8641C6-6B4B-40FB-AD22-E71B8B2ACFBC}"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a:ln/>
        </p:spPr>
        <p:txBody>
          <a:bodyPr/>
          <a:lstStyle>
            <a:lvl1pPr>
              <a:defRPr/>
            </a:lvl1pPr>
          </a:lstStyle>
          <a:p>
            <a:pPr>
              <a:defRPr/>
            </a:pPr>
            <a:fld id="{C2628678-DBA7-4FB5-891B-076A757E5C8E}" type="datetime1">
              <a:rPr lang="en-US"/>
              <a:pPr>
                <a:defRPr/>
              </a:pPr>
              <a:t>18/Mar/2018</a:t>
            </a:fld>
            <a:endParaRPr lang="en-US" dirty="0"/>
          </a:p>
        </p:txBody>
      </p:sp>
      <p:sp>
        <p:nvSpPr>
          <p:cNvPr id="5" name="Footer Placeholder 10"/>
          <p:cNvSpPr>
            <a:spLocks noGrp="1"/>
          </p:cNvSpPr>
          <p:nvPr>
            <p:ph type="ftr" sz="quarter" idx="11"/>
          </p:nvPr>
        </p:nvSpPr>
        <p:spPr/>
        <p:txBody>
          <a:bodyPr/>
          <a:lstStyle>
            <a:lvl1pPr>
              <a:defRPr/>
            </a:lvl1pPr>
          </a:lstStyle>
          <a:p>
            <a:pPr>
              <a:defRPr/>
            </a:pPr>
            <a:endParaRPr lang="en-US"/>
          </a:p>
        </p:txBody>
      </p:sp>
      <p:sp>
        <p:nvSpPr>
          <p:cNvPr id="6" name="Slide Number Placeholder 11"/>
          <p:cNvSpPr>
            <a:spLocks noGrp="1"/>
          </p:cNvSpPr>
          <p:nvPr>
            <p:ph type="sldNum" sz="quarter" idx="12"/>
          </p:nvPr>
        </p:nvSpPr>
        <p:spPr/>
        <p:txBody>
          <a:bodyPr/>
          <a:lstStyle>
            <a:lvl1pPr>
              <a:defRPr/>
            </a:lvl1pPr>
          </a:lstStyle>
          <a:p>
            <a:pPr>
              <a:defRPr/>
            </a:pPr>
            <a:fld id="{90440007-7805-45AB-8BAD-07E2A6CE4CA9}"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811213"/>
            <a:ext cx="1778000" cy="5080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811213"/>
            <a:ext cx="5181600" cy="5080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a:ln/>
        </p:spPr>
        <p:txBody>
          <a:bodyPr/>
          <a:lstStyle>
            <a:lvl1pPr>
              <a:defRPr/>
            </a:lvl1pPr>
          </a:lstStyle>
          <a:p>
            <a:pPr>
              <a:defRPr/>
            </a:pPr>
            <a:fld id="{1037C3A5-D14A-4155-9F89-34719EF3EA37}" type="datetime1">
              <a:rPr lang="en-US"/>
              <a:pPr>
                <a:defRPr/>
              </a:pPr>
              <a:t>18/Mar/2018</a:t>
            </a:fld>
            <a:endParaRPr lang="en-US" dirty="0"/>
          </a:p>
        </p:txBody>
      </p:sp>
      <p:sp>
        <p:nvSpPr>
          <p:cNvPr id="5" name="Footer Placeholder 10"/>
          <p:cNvSpPr>
            <a:spLocks noGrp="1"/>
          </p:cNvSpPr>
          <p:nvPr>
            <p:ph type="ftr" sz="quarter" idx="11"/>
          </p:nvPr>
        </p:nvSpPr>
        <p:spPr/>
        <p:txBody>
          <a:bodyPr/>
          <a:lstStyle>
            <a:lvl1pPr>
              <a:defRPr/>
            </a:lvl1pPr>
          </a:lstStyle>
          <a:p>
            <a:pPr>
              <a:defRPr/>
            </a:pPr>
            <a:endParaRPr lang="en-US"/>
          </a:p>
        </p:txBody>
      </p:sp>
      <p:sp>
        <p:nvSpPr>
          <p:cNvPr id="6" name="Slide Number Placeholder 11"/>
          <p:cNvSpPr>
            <a:spLocks noGrp="1"/>
          </p:cNvSpPr>
          <p:nvPr>
            <p:ph type="sldNum" sz="quarter" idx="12"/>
          </p:nvPr>
        </p:nvSpPr>
        <p:spPr/>
        <p:txBody>
          <a:bodyPr/>
          <a:lstStyle>
            <a:lvl1pPr>
              <a:defRPr/>
            </a:lvl1pPr>
          </a:lstStyle>
          <a:p>
            <a:pPr>
              <a:defRPr/>
            </a:pPr>
            <a:fld id="{C64BEAFD-09D9-4128-8BBE-44699F7BC9D5}"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a:ln/>
        </p:spPr>
        <p:txBody>
          <a:bodyPr/>
          <a:lstStyle>
            <a:lvl1pPr>
              <a:defRPr/>
            </a:lvl1pPr>
          </a:lstStyle>
          <a:p>
            <a:pPr>
              <a:defRPr/>
            </a:pPr>
            <a:fld id="{1E27C3F3-2DA7-4208-A244-E5B0BF86D905}" type="datetime1">
              <a:rPr lang="en-US"/>
              <a:pPr>
                <a:defRPr/>
              </a:pPr>
              <a:t>18/Mar/2018</a:t>
            </a:fld>
            <a:endParaRPr lang="en-US" dirty="0"/>
          </a:p>
        </p:txBody>
      </p:sp>
      <p:sp>
        <p:nvSpPr>
          <p:cNvPr id="5" name="Footer Placeholder 10"/>
          <p:cNvSpPr>
            <a:spLocks noGrp="1"/>
          </p:cNvSpPr>
          <p:nvPr>
            <p:ph type="ftr" sz="quarter" idx="11"/>
          </p:nvPr>
        </p:nvSpPr>
        <p:spPr/>
        <p:txBody>
          <a:bodyPr/>
          <a:lstStyle>
            <a:lvl1pPr>
              <a:defRPr/>
            </a:lvl1pPr>
          </a:lstStyle>
          <a:p>
            <a:pPr>
              <a:defRPr/>
            </a:pPr>
            <a:endParaRPr lang="en-US"/>
          </a:p>
        </p:txBody>
      </p:sp>
      <p:sp>
        <p:nvSpPr>
          <p:cNvPr id="6" name="Slide Number Placeholder 11"/>
          <p:cNvSpPr>
            <a:spLocks noGrp="1"/>
          </p:cNvSpPr>
          <p:nvPr>
            <p:ph type="sldNum" sz="quarter" idx="12"/>
          </p:nvPr>
        </p:nvSpPr>
        <p:spPr/>
        <p:txBody>
          <a:bodyPr/>
          <a:lstStyle>
            <a:lvl1pPr>
              <a:defRPr/>
            </a:lvl1pPr>
          </a:lstStyle>
          <a:p>
            <a:pPr>
              <a:defRPr/>
            </a:pPr>
            <a:fld id="{E8A56E27-62C0-465D-97B6-E7D44BAFFA59}"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9"/>
          <p:cNvSpPr>
            <a:spLocks noGrp="1"/>
          </p:cNvSpPr>
          <p:nvPr>
            <p:ph type="dt" sz="half" idx="10"/>
          </p:nvPr>
        </p:nvSpPr>
        <p:spPr>
          <a:ln/>
        </p:spPr>
        <p:txBody>
          <a:bodyPr/>
          <a:lstStyle>
            <a:lvl1pPr>
              <a:defRPr/>
            </a:lvl1pPr>
          </a:lstStyle>
          <a:p>
            <a:pPr>
              <a:defRPr/>
            </a:pPr>
            <a:fld id="{3D50DA1B-A127-4244-9294-84FA5F3BE48B}" type="datetime1">
              <a:rPr lang="en-US"/>
              <a:pPr>
                <a:defRPr/>
              </a:pPr>
              <a:t>18/Mar/2018</a:t>
            </a:fld>
            <a:endParaRPr lang="en-US" dirty="0"/>
          </a:p>
        </p:txBody>
      </p:sp>
      <p:sp>
        <p:nvSpPr>
          <p:cNvPr id="5" name="Footer Placeholder 10"/>
          <p:cNvSpPr>
            <a:spLocks noGrp="1"/>
          </p:cNvSpPr>
          <p:nvPr>
            <p:ph type="ftr" sz="quarter" idx="11"/>
          </p:nvPr>
        </p:nvSpPr>
        <p:spPr/>
        <p:txBody>
          <a:bodyPr/>
          <a:lstStyle>
            <a:lvl1pPr>
              <a:defRPr/>
            </a:lvl1pPr>
          </a:lstStyle>
          <a:p>
            <a:pPr>
              <a:defRPr/>
            </a:pPr>
            <a:endParaRPr lang="en-US"/>
          </a:p>
        </p:txBody>
      </p:sp>
      <p:sp>
        <p:nvSpPr>
          <p:cNvPr id="6" name="Slide Number Placeholder 11"/>
          <p:cNvSpPr>
            <a:spLocks noGrp="1"/>
          </p:cNvSpPr>
          <p:nvPr>
            <p:ph type="sldNum" sz="quarter" idx="12"/>
          </p:nvPr>
        </p:nvSpPr>
        <p:spPr/>
        <p:txBody>
          <a:bodyPr/>
          <a:lstStyle>
            <a:lvl1pPr>
              <a:defRPr/>
            </a:lvl1pPr>
          </a:lstStyle>
          <a:p>
            <a:pPr>
              <a:defRPr/>
            </a:pPr>
            <a:fld id="{E181DAB1-1B0F-4F32-AFAA-FFFCAAFC910E}"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5588" y="1852613"/>
            <a:ext cx="3478212"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56200" y="1852613"/>
            <a:ext cx="34798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a:ln/>
        </p:spPr>
        <p:txBody>
          <a:bodyPr/>
          <a:lstStyle>
            <a:lvl1pPr>
              <a:defRPr/>
            </a:lvl1pPr>
          </a:lstStyle>
          <a:p>
            <a:pPr>
              <a:defRPr/>
            </a:pPr>
            <a:fld id="{EF632D8D-7DD3-4EDE-A3E1-DDD844849A46}" type="datetime1">
              <a:rPr lang="en-US"/>
              <a:pPr>
                <a:defRPr/>
              </a:pPr>
              <a:t>18/Mar/2018</a:t>
            </a:fld>
            <a:endParaRPr lang="en-US" dirty="0"/>
          </a:p>
        </p:txBody>
      </p:sp>
      <p:sp>
        <p:nvSpPr>
          <p:cNvPr id="6" name="Footer Placeholder 10"/>
          <p:cNvSpPr>
            <a:spLocks noGrp="1"/>
          </p:cNvSpPr>
          <p:nvPr>
            <p:ph type="ftr" sz="quarter" idx="11"/>
          </p:nvPr>
        </p:nvSpPr>
        <p:spPr/>
        <p:txBody>
          <a:bodyPr/>
          <a:lstStyle>
            <a:lvl1pPr>
              <a:defRPr/>
            </a:lvl1pPr>
          </a:lstStyle>
          <a:p>
            <a:pPr>
              <a:defRPr/>
            </a:pPr>
            <a:endParaRPr lang="en-US"/>
          </a:p>
        </p:txBody>
      </p:sp>
      <p:sp>
        <p:nvSpPr>
          <p:cNvPr id="7" name="Slide Number Placeholder 11"/>
          <p:cNvSpPr>
            <a:spLocks noGrp="1"/>
          </p:cNvSpPr>
          <p:nvPr>
            <p:ph type="sldNum" sz="quarter" idx="12"/>
          </p:nvPr>
        </p:nvSpPr>
        <p:spPr/>
        <p:txBody>
          <a:bodyPr/>
          <a:lstStyle>
            <a:lvl1pPr>
              <a:defRPr/>
            </a:lvl1pPr>
          </a:lstStyle>
          <a:p>
            <a:pPr>
              <a:defRPr/>
            </a:pPr>
            <a:fld id="{C2C47F4F-A818-40A5-ACBF-3901E3CE7291}"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a:ln/>
        </p:spPr>
        <p:txBody>
          <a:bodyPr/>
          <a:lstStyle>
            <a:lvl1pPr>
              <a:defRPr/>
            </a:lvl1pPr>
          </a:lstStyle>
          <a:p>
            <a:pPr>
              <a:defRPr/>
            </a:pPr>
            <a:fld id="{E4D69EA4-D986-46E3-8083-61C2B5C592CC}" type="datetime1">
              <a:rPr lang="en-US"/>
              <a:pPr>
                <a:defRPr/>
              </a:pPr>
              <a:t>18/Mar/2018</a:t>
            </a:fld>
            <a:endParaRPr lang="en-US" dirty="0"/>
          </a:p>
        </p:txBody>
      </p:sp>
      <p:sp>
        <p:nvSpPr>
          <p:cNvPr id="8" name="Footer Placeholder 10"/>
          <p:cNvSpPr>
            <a:spLocks noGrp="1"/>
          </p:cNvSpPr>
          <p:nvPr>
            <p:ph type="ftr" sz="quarter" idx="11"/>
          </p:nvPr>
        </p:nvSpPr>
        <p:spPr/>
        <p:txBody>
          <a:bodyPr/>
          <a:lstStyle>
            <a:lvl1pPr>
              <a:defRPr/>
            </a:lvl1pPr>
          </a:lstStyle>
          <a:p>
            <a:pPr>
              <a:defRPr/>
            </a:pPr>
            <a:endParaRPr lang="en-US"/>
          </a:p>
        </p:txBody>
      </p:sp>
      <p:sp>
        <p:nvSpPr>
          <p:cNvPr id="9" name="Slide Number Placeholder 11"/>
          <p:cNvSpPr>
            <a:spLocks noGrp="1"/>
          </p:cNvSpPr>
          <p:nvPr>
            <p:ph type="sldNum" sz="quarter" idx="12"/>
          </p:nvPr>
        </p:nvSpPr>
        <p:spPr/>
        <p:txBody>
          <a:bodyPr/>
          <a:lstStyle>
            <a:lvl1pPr>
              <a:defRPr/>
            </a:lvl1pPr>
          </a:lstStyle>
          <a:p>
            <a:pPr>
              <a:defRPr/>
            </a:pPr>
            <a:fld id="{84987DE7-6C9C-45DF-A6C4-D356CCE6AFEA}"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9"/>
          <p:cNvSpPr>
            <a:spLocks noGrp="1"/>
          </p:cNvSpPr>
          <p:nvPr>
            <p:ph type="dt" sz="half" idx="10"/>
          </p:nvPr>
        </p:nvSpPr>
        <p:spPr>
          <a:ln/>
        </p:spPr>
        <p:txBody>
          <a:bodyPr/>
          <a:lstStyle>
            <a:lvl1pPr>
              <a:defRPr/>
            </a:lvl1pPr>
          </a:lstStyle>
          <a:p>
            <a:pPr>
              <a:defRPr/>
            </a:pPr>
            <a:fld id="{B528DFB2-FC83-4583-BE6C-F91BA1A02009}" type="datetime1">
              <a:rPr lang="en-US"/>
              <a:pPr>
                <a:defRPr/>
              </a:pPr>
              <a:t>18/Mar/2018</a:t>
            </a:fld>
            <a:endParaRPr lang="en-US" dirty="0"/>
          </a:p>
        </p:txBody>
      </p:sp>
      <p:sp>
        <p:nvSpPr>
          <p:cNvPr id="4" name="Footer Placeholder 10"/>
          <p:cNvSpPr>
            <a:spLocks noGrp="1"/>
          </p:cNvSpPr>
          <p:nvPr>
            <p:ph type="ftr" sz="quarter" idx="11"/>
          </p:nvPr>
        </p:nvSpPr>
        <p:spPr/>
        <p:txBody>
          <a:bodyPr/>
          <a:lstStyle>
            <a:lvl1pPr>
              <a:defRPr/>
            </a:lvl1pPr>
          </a:lstStyle>
          <a:p>
            <a:pPr>
              <a:defRPr/>
            </a:pPr>
            <a:endParaRPr lang="en-US"/>
          </a:p>
        </p:txBody>
      </p:sp>
      <p:sp>
        <p:nvSpPr>
          <p:cNvPr id="5" name="Slide Number Placeholder 11"/>
          <p:cNvSpPr>
            <a:spLocks noGrp="1"/>
          </p:cNvSpPr>
          <p:nvPr>
            <p:ph type="sldNum" sz="quarter" idx="12"/>
          </p:nvPr>
        </p:nvSpPr>
        <p:spPr/>
        <p:txBody>
          <a:bodyPr/>
          <a:lstStyle>
            <a:lvl1pPr>
              <a:defRPr/>
            </a:lvl1pPr>
          </a:lstStyle>
          <a:p>
            <a:pPr>
              <a:defRPr/>
            </a:pPr>
            <a:fld id="{023492FB-3451-49CA-A42C-FBC451013CC8}"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a:ln/>
        </p:spPr>
        <p:txBody>
          <a:bodyPr/>
          <a:lstStyle>
            <a:lvl1pPr>
              <a:defRPr/>
            </a:lvl1pPr>
          </a:lstStyle>
          <a:p>
            <a:pPr>
              <a:defRPr/>
            </a:pPr>
            <a:fld id="{880ADFE6-D141-48EF-B6B7-A2DA54E495D1}" type="datetime1">
              <a:rPr lang="en-US"/>
              <a:pPr>
                <a:defRPr/>
              </a:pPr>
              <a:t>18/Mar/2018</a:t>
            </a:fld>
            <a:endParaRPr lang="en-US" dirty="0"/>
          </a:p>
        </p:txBody>
      </p:sp>
      <p:sp>
        <p:nvSpPr>
          <p:cNvPr id="3" name="Footer Placeholder 10"/>
          <p:cNvSpPr>
            <a:spLocks noGrp="1"/>
          </p:cNvSpPr>
          <p:nvPr>
            <p:ph type="ftr" sz="quarter" idx="11"/>
          </p:nvPr>
        </p:nvSpPr>
        <p:spPr/>
        <p:txBody>
          <a:bodyPr/>
          <a:lstStyle>
            <a:lvl1pPr>
              <a:defRPr/>
            </a:lvl1pPr>
          </a:lstStyle>
          <a:p>
            <a:pPr>
              <a:defRPr/>
            </a:pPr>
            <a:endParaRPr lang="en-US"/>
          </a:p>
        </p:txBody>
      </p:sp>
      <p:sp>
        <p:nvSpPr>
          <p:cNvPr id="4" name="Slide Number Placeholder 11"/>
          <p:cNvSpPr>
            <a:spLocks noGrp="1"/>
          </p:cNvSpPr>
          <p:nvPr>
            <p:ph type="sldNum" sz="quarter" idx="12"/>
          </p:nvPr>
        </p:nvSpPr>
        <p:spPr/>
        <p:txBody>
          <a:bodyPr/>
          <a:lstStyle>
            <a:lvl1pPr>
              <a:defRPr/>
            </a:lvl1pPr>
          </a:lstStyle>
          <a:p>
            <a:pPr>
              <a:defRPr/>
            </a:pPr>
            <a:fld id="{C68B25A5-30F8-4A50-A885-182915757485}"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9"/>
          <p:cNvSpPr>
            <a:spLocks noGrp="1"/>
          </p:cNvSpPr>
          <p:nvPr>
            <p:ph type="dt" sz="half" idx="10"/>
          </p:nvPr>
        </p:nvSpPr>
        <p:spPr>
          <a:ln/>
        </p:spPr>
        <p:txBody>
          <a:bodyPr/>
          <a:lstStyle>
            <a:lvl1pPr>
              <a:defRPr/>
            </a:lvl1pPr>
          </a:lstStyle>
          <a:p>
            <a:pPr>
              <a:defRPr/>
            </a:pPr>
            <a:fld id="{18C96407-E5A5-495F-B4BD-511E334CAC58}" type="datetime1">
              <a:rPr lang="en-US"/>
              <a:pPr>
                <a:defRPr/>
              </a:pPr>
              <a:t>18/Mar/2018</a:t>
            </a:fld>
            <a:endParaRPr lang="en-US" dirty="0"/>
          </a:p>
        </p:txBody>
      </p:sp>
      <p:sp>
        <p:nvSpPr>
          <p:cNvPr id="6" name="Footer Placeholder 10"/>
          <p:cNvSpPr>
            <a:spLocks noGrp="1"/>
          </p:cNvSpPr>
          <p:nvPr>
            <p:ph type="ftr" sz="quarter" idx="11"/>
          </p:nvPr>
        </p:nvSpPr>
        <p:spPr/>
        <p:txBody>
          <a:bodyPr/>
          <a:lstStyle>
            <a:lvl1pPr>
              <a:defRPr/>
            </a:lvl1pPr>
          </a:lstStyle>
          <a:p>
            <a:pPr>
              <a:defRPr/>
            </a:pPr>
            <a:endParaRPr lang="en-US"/>
          </a:p>
        </p:txBody>
      </p:sp>
      <p:sp>
        <p:nvSpPr>
          <p:cNvPr id="7" name="Slide Number Placeholder 11"/>
          <p:cNvSpPr>
            <a:spLocks noGrp="1"/>
          </p:cNvSpPr>
          <p:nvPr>
            <p:ph type="sldNum" sz="quarter" idx="12"/>
          </p:nvPr>
        </p:nvSpPr>
        <p:spPr/>
        <p:txBody>
          <a:bodyPr/>
          <a:lstStyle>
            <a:lvl1pPr>
              <a:defRPr/>
            </a:lvl1pPr>
          </a:lstStyle>
          <a:p>
            <a:pPr>
              <a:defRPr/>
            </a:pPr>
            <a:fld id="{F875DC86-52A6-4ADD-A97F-B7DA58A75746}"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9"/>
          <p:cNvSpPr>
            <a:spLocks noGrp="1"/>
          </p:cNvSpPr>
          <p:nvPr>
            <p:ph type="dt" sz="half" idx="10"/>
          </p:nvPr>
        </p:nvSpPr>
        <p:spPr>
          <a:ln/>
        </p:spPr>
        <p:txBody>
          <a:bodyPr/>
          <a:lstStyle>
            <a:lvl1pPr>
              <a:defRPr/>
            </a:lvl1pPr>
          </a:lstStyle>
          <a:p>
            <a:pPr>
              <a:defRPr/>
            </a:pPr>
            <a:fld id="{700D0571-F08C-44DD-86A8-23FC201102DD}" type="datetime1">
              <a:rPr lang="en-US"/>
              <a:pPr>
                <a:defRPr/>
              </a:pPr>
              <a:t>18/Mar/2018</a:t>
            </a:fld>
            <a:endParaRPr lang="en-US" dirty="0"/>
          </a:p>
        </p:txBody>
      </p:sp>
      <p:sp>
        <p:nvSpPr>
          <p:cNvPr id="6" name="Footer Placeholder 10"/>
          <p:cNvSpPr>
            <a:spLocks noGrp="1"/>
          </p:cNvSpPr>
          <p:nvPr>
            <p:ph type="ftr" sz="quarter" idx="11"/>
          </p:nvPr>
        </p:nvSpPr>
        <p:spPr/>
        <p:txBody>
          <a:bodyPr/>
          <a:lstStyle>
            <a:lvl1pPr>
              <a:defRPr/>
            </a:lvl1pPr>
          </a:lstStyle>
          <a:p>
            <a:pPr>
              <a:defRPr/>
            </a:pPr>
            <a:endParaRPr lang="en-US"/>
          </a:p>
        </p:txBody>
      </p:sp>
      <p:sp>
        <p:nvSpPr>
          <p:cNvPr id="7" name="Slide Number Placeholder 11"/>
          <p:cNvSpPr>
            <a:spLocks noGrp="1"/>
          </p:cNvSpPr>
          <p:nvPr>
            <p:ph type="sldNum" sz="quarter" idx="12"/>
          </p:nvPr>
        </p:nvSpPr>
        <p:spPr/>
        <p:txBody>
          <a:bodyPr/>
          <a:lstStyle>
            <a:lvl1pPr>
              <a:defRPr/>
            </a:lvl1pPr>
          </a:lstStyle>
          <a:p>
            <a:pPr>
              <a:defRPr/>
            </a:pPr>
            <a:fld id="{3EF6AEE4-0054-40BD-B48E-1E3B9454B67C}"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3" name="Rectangle 39"/>
          <p:cNvSpPr>
            <a:spLocks noChangeArrowheads="1"/>
          </p:cNvSpPr>
          <p:nvPr/>
        </p:nvSpPr>
        <p:spPr bwMode="auto">
          <a:xfrm>
            <a:off x="0" y="6172200"/>
            <a:ext cx="9144000" cy="685800"/>
          </a:xfrm>
          <a:prstGeom prst="rect">
            <a:avLst/>
          </a:prstGeom>
          <a:solidFill>
            <a:schemeClr val="accent1"/>
          </a:solidFill>
          <a:ln w="9525">
            <a:noFill/>
            <a:miter lim="800000"/>
            <a:headEnd/>
            <a:tailEnd/>
          </a:ln>
        </p:spPr>
        <p:txBody>
          <a:bodyPr wrap="none" anchor="ctr"/>
          <a:lstStyle/>
          <a:p>
            <a:pPr>
              <a:defRPr/>
            </a:pPr>
            <a:endParaRPr lang="en-US">
              <a:ea typeface="ＭＳ Ｐゴシック" pitchFamily="1" charset="-128"/>
            </a:endParaRPr>
          </a:p>
        </p:txBody>
      </p:sp>
      <p:sp>
        <p:nvSpPr>
          <p:cNvPr id="1027" name="Rectangle 2"/>
          <p:cNvSpPr>
            <a:spLocks noGrp="1" noChangeArrowheads="1"/>
          </p:cNvSpPr>
          <p:nvPr>
            <p:ph type="title"/>
          </p:nvPr>
        </p:nvSpPr>
        <p:spPr bwMode="auto">
          <a:xfrm>
            <a:off x="1524000" y="811213"/>
            <a:ext cx="7110413"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3"/>
          <p:cNvSpPr>
            <a:spLocks noGrp="1" noChangeArrowheads="1"/>
          </p:cNvSpPr>
          <p:nvPr>
            <p:ph type="body" idx="1"/>
          </p:nvPr>
        </p:nvSpPr>
        <p:spPr bwMode="auto">
          <a:xfrm>
            <a:off x="1525588" y="1852613"/>
            <a:ext cx="7110412" cy="4038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60" name="Line 36"/>
          <p:cNvSpPr>
            <a:spLocks noChangeShapeType="1"/>
          </p:cNvSpPr>
          <p:nvPr/>
        </p:nvSpPr>
        <p:spPr bwMode="auto">
          <a:xfrm>
            <a:off x="0" y="442913"/>
            <a:ext cx="9144000" cy="0"/>
          </a:xfrm>
          <a:prstGeom prst="line">
            <a:avLst/>
          </a:prstGeom>
          <a:noFill/>
          <a:ln w="9525">
            <a:solidFill>
              <a:schemeClr val="bg2"/>
            </a:solidFill>
            <a:round/>
            <a:headEnd/>
            <a:tailEnd/>
          </a:ln>
        </p:spPr>
        <p:txBody>
          <a:bodyPr wrap="none" anchor="ctr"/>
          <a:lstStyle/>
          <a:p>
            <a:pPr>
              <a:defRPr/>
            </a:pPr>
            <a:endParaRPr lang="en-US">
              <a:ea typeface="ＭＳ Ｐゴシック" pitchFamily="1" charset="-128"/>
            </a:endParaRPr>
          </a:p>
        </p:txBody>
      </p:sp>
      <p:sp>
        <p:nvSpPr>
          <p:cNvPr id="1061" name="Line 37"/>
          <p:cNvSpPr>
            <a:spLocks noChangeShapeType="1"/>
          </p:cNvSpPr>
          <p:nvPr/>
        </p:nvSpPr>
        <p:spPr bwMode="auto">
          <a:xfrm>
            <a:off x="0" y="6156325"/>
            <a:ext cx="9144000" cy="0"/>
          </a:xfrm>
          <a:prstGeom prst="line">
            <a:avLst/>
          </a:prstGeom>
          <a:noFill/>
          <a:ln w="47625">
            <a:solidFill>
              <a:schemeClr val="tx1"/>
            </a:solidFill>
            <a:round/>
            <a:headEnd/>
            <a:tailEnd/>
          </a:ln>
        </p:spPr>
        <p:txBody>
          <a:bodyPr wrap="none" anchor="ctr"/>
          <a:lstStyle/>
          <a:p>
            <a:pPr>
              <a:defRPr/>
            </a:pPr>
            <a:endParaRPr lang="en-US">
              <a:ea typeface="ＭＳ Ｐゴシック" pitchFamily="1" charset="-128"/>
            </a:endParaRPr>
          </a:p>
        </p:txBody>
      </p:sp>
      <p:pic>
        <p:nvPicPr>
          <p:cNvPr id="1031" name="Picture 40" descr="iu_h_wh"/>
          <p:cNvPicPr>
            <a:picLocks noChangeAspect="1" noChangeArrowheads="1"/>
          </p:cNvPicPr>
          <p:nvPr/>
        </p:nvPicPr>
        <p:blipFill>
          <a:blip r:embed="rId13" cstate="print"/>
          <a:srcRect/>
          <a:stretch>
            <a:fillRect/>
          </a:stretch>
        </p:blipFill>
        <p:spPr bwMode="auto">
          <a:xfrm>
            <a:off x="381000" y="6324600"/>
            <a:ext cx="2209800" cy="368300"/>
          </a:xfrm>
          <a:prstGeom prst="rect">
            <a:avLst/>
          </a:prstGeom>
          <a:noFill/>
          <a:ln w="9525">
            <a:noFill/>
            <a:miter lim="800000"/>
            <a:headEnd/>
            <a:tailEnd/>
          </a:ln>
        </p:spPr>
      </p:pic>
      <p:sp>
        <p:nvSpPr>
          <p:cNvPr id="10" name="Date Placeholder 9"/>
          <p:cNvSpPr>
            <a:spLocks noGrp="1"/>
          </p:cNvSpPr>
          <p:nvPr>
            <p:ph type="dt" sz="half" idx="2"/>
          </p:nvPr>
        </p:nvSpPr>
        <p:spPr>
          <a:xfrm>
            <a:off x="6248400" y="6324600"/>
            <a:ext cx="1752600" cy="365125"/>
          </a:xfrm>
          <a:prstGeom prst="rect">
            <a:avLst/>
          </a:prstGeom>
          <a:ln>
            <a:noFill/>
          </a:ln>
        </p:spPr>
        <p:txBody>
          <a:bodyPr vert="horz" lIns="91440" tIns="45720" rIns="91440" bIns="45720" rtlCol="0" anchor="ctr"/>
          <a:lstStyle>
            <a:lvl1pPr algn="r">
              <a:defRPr sz="1200" i="0">
                <a:solidFill>
                  <a:schemeClr val="bg1"/>
                </a:solidFill>
                <a:latin typeface="Arial" charset="0"/>
                <a:ea typeface="ＭＳ Ｐゴシック" pitchFamily="1" charset="-128"/>
                <a:cs typeface="+mn-cs"/>
              </a:defRPr>
            </a:lvl1pPr>
          </a:lstStyle>
          <a:p>
            <a:pPr>
              <a:defRPr/>
            </a:pPr>
            <a:fld id="{14DC21F6-CDAA-4808-9E92-04574CB5696B}" type="datetime1">
              <a:rPr lang="en-US"/>
              <a:pPr>
                <a:defRPr/>
              </a:pPr>
              <a:t>18/Mar/2018</a:t>
            </a:fld>
            <a:endParaRPr lang="en-US" dirty="0"/>
          </a:p>
        </p:txBody>
      </p:sp>
      <p:sp>
        <p:nvSpPr>
          <p:cNvPr id="11" name="Footer Placeholder 10"/>
          <p:cNvSpPr>
            <a:spLocks noGrp="1"/>
          </p:cNvSpPr>
          <p:nvPr>
            <p:ph type="ftr" sz="quarter" idx="3"/>
          </p:nvPr>
        </p:nvSpPr>
        <p:spPr>
          <a:xfrm>
            <a:off x="2743200" y="6324600"/>
            <a:ext cx="3505200" cy="365125"/>
          </a:xfrm>
          <a:prstGeom prst="rect">
            <a:avLst/>
          </a:prstGeom>
        </p:spPr>
        <p:txBody>
          <a:bodyPr vert="horz" lIns="91440" tIns="45720" rIns="91440" bIns="45720" rtlCol="0" anchor="ctr"/>
          <a:lstStyle>
            <a:lvl1pPr algn="ctr">
              <a:defRPr sz="1200" i="0">
                <a:solidFill>
                  <a:schemeClr val="tx1">
                    <a:tint val="75000"/>
                  </a:schemeClr>
                </a:solidFill>
                <a:latin typeface="Arial" charset="0"/>
                <a:ea typeface="ＭＳ Ｐゴシック" pitchFamily="1" charset="-128"/>
                <a:cs typeface="+mn-cs"/>
              </a:defRPr>
            </a:lvl1pPr>
          </a:lstStyle>
          <a:p>
            <a:pPr>
              <a:defRPr/>
            </a:pPr>
            <a:endParaRPr lang="en-US"/>
          </a:p>
        </p:txBody>
      </p:sp>
      <p:sp>
        <p:nvSpPr>
          <p:cNvPr id="12" name="Slide Number Placeholder 11"/>
          <p:cNvSpPr>
            <a:spLocks noGrp="1"/>
          </p:cNvSpPr>
          <p:nvPr>
            <p:ph type="sldNum" sz="quarter" idx="4"/>
          </p:nvPr>
        </p:nvSpPr>
        <p:spPr>
          <a:xfrm>
            <a:off x="8001000" y="6324600"/>
            <a:ext cx="685800" cy="365125"/>
          </a:xfrm>
          <a:prstGeom prst="rect">
            <a:avLst/>
          </a:prstGeom>
        </p:spPr>
        <p:txBody>
          <a:bodyPr vert="horz" lIns="91440" tIns="45720" rIns="91440" bIns="45720" rtlCol="0" anchor="ctr"/>
          <a:lstStyle>
            <a:lvl1pPr algn="r">
              <a:defRPr sz="1200" i="0">
                <a:solidFill>
                  <a:schemeClr val="bg1"/>
                </a:solidFill>
                <a:latin typeface="Arial" charset="0"/>
                <a:ea typeface="ＭＳ Ｐゴシック" pitchFamily="1" charset="-128"/>
                <a:cs typeface="+mn-cs"/>
              </a:defRPr>
            </a:lvl1pPr>
          </a:lstStyle>
          <a:p>
            <a:pPr>
              <a:defRPr/>
            </a:pPr>
            <a:fld id="{040A8CED-006D-4048-9E9C-B46951C3845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41"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p:txStyles>
    <p:titleStyle>
      <a:lvl1pPr algn="l" rtl="0" eaLnBrk="0" fontAlgn="base" hangingPunct="0">
        <a:spcBef>
          <a:spcPct val="0"/>
        </a:spcBef>
        <a:spcAft>
          <a:spcPct val="0"/>
        </a:spcAft>
        <a:defRPr sz="3400" b="1" i="0" u="none">
          <a:solidFill>
            <a:schemeClr val="accent1"/>
          </a:solidFill>
          <a:latin typeface="+mj-lt"/>
          <a:ea typeface="+mj-ea"/>
          <a:cs typeface="ＭＳ Ｐゴシック"/>
        </a:defRPr>
      </a:lvl1pPr>
      <a:lvl2pPr algn="l" rtl="0" eaLnBrk="0" fontAlgn="base" hangingPunct="0">
        <a:spcBef>
          <a:spcPct val="0"/>
        </a:spcBef>
        <a:spcAft>
          <a:spcPct val="0"/>
        </a:spcAft>
        <a:defRPr sz="3400" b="1">
          <a:solidFill>
            <a:schemeClr val="accent1"/>
          </a:solidFill>
          <a:latin typeface="Arial" charset="0"/>
          <a:ea typeface="ＭＳ Ｐゴシック" pitchFamily="1" charset="-128"/>
          <a:cs typeface="ＭＳ Ｐゴシック"/>
        </a:defRPr>
      </a:lvl2pPr>
      <a:lvl3pPr algn="l" rtl="0" eaLnBrk="0" fontAlgn="base" hangingPunct="0">
        <a:spcBef>
          <a:spcPct val="0"/>
        </a:spcBef>
        <a:spcAft>
          <a:spcPct val="0"/>
        </a:spcAft>
        <a:defRPr sz="3400" b="1">
          <a:solidFill>
            <a:schemeClr val="accent1"/>
          </a:solidFill>
          <a:latin typeface="Arial" charset="0"/>
          <a:ea typeface="ＭＳ Ｐゴシック" pitchFamily="1" charset="-128"/>
          <a:cs typeface="ＭＳ Ｐゴシック"/>
        </a:defRPr>
      </a:lvl3pPr>
      <a:lvl4pPr algn="l" rtl="0" eaLnBrk="0" fontAlgn="base" hangingPunct="0">
        <a:spcBef>
          <a:spcPct val="0"/>
        </a:spcBef>
        <a:spcAft>
          <a:spcPct val="0"/>
        </a:spcAft>
        <a:defRPr sz="3400" b="1">
          <a:solidFill>
            <a:schemeClr val="accent1"/>
          </a:solidFill>
          <a:latin typeface="Arial" charset="0"/>
          <a:ea typeface="ＭＳ Ｐゴシック" pitchFamily="1" charset="-128"/>
          <a:cs typeface="ＭＳ Ｐゴシック"/>
        </a:defRPr>
      </a:lvl4pPr>
      <a:lvl5pPr algn="l" rtl="0" eaLnBrk="0" fontAlgn="base" hangingPunct="0">
        <a:spcBef>
          <a:spcPct val="0"/>
        </a:spcBef>
        <a:spcAft>
          <a:spcPct val="0"/>
        </a:spcAft>
        <a:defRPr sz="3400" b="1">
          <a:solidFill>
            <a:schemeClr val="accent1"/>
          </a:solidFill>
          <a:latin typeface="Arial" charset="0"/>
          <a:ea typeface="ＭＳ Ｐゴシック" pitchFamily="1" charset="-128"/>
          <a:cs typeface="ＭＳ Ｐゴシック"/>
        </a:defRPr>
      </a:lvl5pPr>
      <a:lvl6pPr marL="457200" algn="l" rtl="0" fontAlgn="base">
        <a:spcBef>
          <a:spcPct val="0"/>
        </a:spcBef>
        <a:spcAft>
          <a:spcPct val="0"/>
        </a:spcAft>
        <a:defRPr sz="3400" b="1">
          <a:solidFill>
            <a:schemeClr val="accent1"/>
          </a:solidFill>
          <a:latin typeface="Arial" charset="0"/>
          <a:ea typeface="ＭＳ Ｐゴシック" pitchFamily="1" charset="-128"/>
        </a:defRPr>
      </a:lvl6pPr>
      <a:lvl7pPr marL="914400" algn="l" rtl="0" fontAlgn="base">
        <a:spcBef>
          <a:spcPct val="0"/>
        </a:spcBef>
        <a:spcAft>
          <a:spcPct val="0"/>
        </a:spcAft>
        <a:defRPr sz="3400" b="1">
          <a:solidFill>
            <a:schemeClr val="accent1"/>
          </a:solidFill>
          <a:latin typeface="Arial" charset="0"/>
          <a:ea typeface="ＭＳ Ｐゴシック" pitchFamily="1" charset="-128"/>
        </a:defRPr>
      </a:lvl7pPr>
      <a:lvl8pPr marL="1371600" algn="l" rtl="0" fontAlgn="base">
        <a:spcBef>
          <a:spcPct val="0"/>
        </a:spcBef>
        <a:spcAft>
          <a:spcPct val="0"/>
        </a:spcAft>
        <a:defRPr sz="3400" b="1">
          <a:solidFill>
            <a:schemeClr val="accent1"/>
          </a:solidFill>
          <a:latin typeface="Arial" charset="0"/>
          <a:ea typeface="ＭＳ Ｐゴシック" pitchFamily="1" charset="-128"/>
        </a:defRPr>
      </a:lvl8pPr>
      <a:lvl9pPr marL="1828800" algn="l" rtl="0" fontAlgn="base">
        <a:spcBef>
          <a:spcPct val="0"/>
        </a:spcBef>
        <a:spcAft>
          <a:spcPct val="0"/>
        </a:spcAft>
        <a:defRPr sz="3400" b="1">
          <a:solidFill>
            <a:schemeClr val="accent1"/>
          </a:solidFill>
          <a:latin typeface="Arial" charset="0"/>
          <a:ea typeface="ＭＳ Ｐゴシック" pitchFamily="1" charset="-128"/>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ＭＳ Ｐゴシック"/>
        </a:defRPr>
      </a:lvl1pPr>
      <a:lvl2pPr marL="742950" indent="-285750" algn="l" rtl="0" eaLnBrk="0" fontAlgn="base" hangingPunct="0">
        <a:spcBef>
          <a:spcPct val="20000"/>
        </a:spcBef>
        <a:spcAft>
          <a:spcPct val="0"/>
        </a:spcAft>
        <a:buChar char="–"/>
        <a:defRPr sz="2800">
          <a:solidFill>
            <a:schemeClr val="tx1"/>
          </a:solidFill>
          <a:latin typeface="+mn-lt"/>
          <a:ea typeface="+mn-ea"/>
          <a:cs typeface="ＭＳ Ｐゴシック"/>
        </a:defRPr>
      </a:lvl2pPr>
      <a:lvl3pPr marL="1143000" indent="-228600" algn="l" rtl="0" eaLnBrk="0" fontAlgn="base" hangingPunct="0">
        <a:spcBef>
          <a:spcPct val="20000"/>
        </a:spcBef>
        <a:spcAft>
          <a:spcPct val="0"/>
        </a:spcAft>
        <a:buChar char="•"/>
        <a:defRPr sz="2400">
          <a:solidFill>
            <a:schemeClr val="tx1"/>
          </a:solidFill>
          <a:latin typeface="+mn-lt"/>
          <a:ea typeface="+mn-ea"/>
          <a:cs typeface="ＭＳ Ｐゴシック"/>
        </a:defRPr>
      </a:lvl3pPr>
      <a:lvl4pPr marL="1600200" indent="-228600" algn="l" rtl="0" eaLnBrk="0" fontAlgn="base" hangingPunct="0">
        <a:spcBef>
          <a:spcPct val="20000"/>
        </a:spcBef>
        <a:spcAft>
          <a:spcPct val="0"/>
        </a:spcAft>
        <a:buChar char="–"/>
        <a:defRPr sz="2000">
          <a:solidFill>
            <a:schemeClr val="tx1"/>
          </a:solidFill>
          <a:latin typeface="+mn-lt"/>
          <a:ea typeface="+mn-ea"/>
          <a:cs typeface="ＭＳ Ｐゴシック"/>
        </a:defRPr>
      </a:lvl4pPr>
      <a:lvl5pPr marL="2057400" indent="-228600" algn="l" rtl="0" eaLnBrk="0" fontAlgn="base" hangingPunct="0">
        <a:spcBef>
          <a:spcPct val="20000"/>
        </a:spcBef>
        <a:spcAft>
          <a:spcPct val="0"/>
        </a:spcAft>
        <a:buChar char="»"/>
        <a:defRPr sz="2000">
          <a:solidFill>
            <a:schemeClr val="tx1"/>
          </a:solidFill>
          <a:latin typeface="+mn-lt"/>
          <a:ea typeface="+mn-ea"/>
          <a:cs typeface="ＭＳ Ｐゴシック"/>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type="subTitle" idx="1"/>
          </p:nvPr>
        </p:nvSpPr>
        <p:spPr>
          <a:xfrm>
            <a:off x="423863" y="990600"/>
            <a:ext cx="8226425" cy="1117600"/>
          </a:xfrm>
        </p:spPr>
        <p:txBody>
          <a:bodyPr/>
          <a:lstStyle/>
          <a:p>
            <a:pPr eaLnBrk="1" hangingPunct="1"/>
            <a:r>
              <a:rPr lang="en-US" sz="3200" dirty="0"/>
              <a:t>Integrating Defenders &amp; Attackers into Cyber Security Risk Models</a:t>
            </a:r>
          </a:p>
          <a:p>
            <a:pPr eaLnBrk="1" hangingPunct="1"/>
            <a:r>
              <a:rPr lang="en-US" dirty="0"/>
              <a:t> </a:t>
            </a:r>
            <a:endParaRPr lang="en-US" i="1" dirty="0"/>
          </a:p>
        </p:txBody>
      </p:sp>
      <p:sp>
        <p:nvSpPr>
          <p:cNvPr id="3076" name="Text Box 10"/>
          <p:cNvSpPr txBox="1">
            <a:spLocks noChangeArrowheads="1"/>
          </p:cNvSpPr>
          <p:nvPr/>
        </p:nvSpPr>
        <p:spPr bwMode="auto">
          <a:xfrm>
            <a:off x="455613" y="2641600"/>
            <a:ext cx="8226425" cy="1340324"/>
          </a:xfrm>
          <a:prstGeom prst="rect">
            <a:avLst/>
          </a:prstGeom>
          <a:noFill/>
          <a:ln w="9525">
            <a:noFill/>
            <a:miter lim="800000"/>
            <a:headEnd/>
            <a:tailEnd/>
          </a:ln>
        </p:spPr>
        <p:txBody>
          <a:bodyPr wrap="none" anchor="ctr"/>
          <a:lstStyle/>
          <a:p>
            <a:pPr algn="ctr"/>
            <a:r>
              <a:rPr lang="en-US" dirty="0">
                <a:solidFill>
                  <a:schemeClr val="bg1"/>
                </a:solidFill>
              </a:rPr>
              <a:t>Varun Agarwal</a:t>
            </a:r>
            <a:r>
              <a:rPr lang="en-US" i="0" dirty="0">
                <a:solidFill>
                  <a:schemeClr val="bg1"/>
                </a:solidFill>
              </a:rPr>
              <a:t> </a:t>
            </a:r>
          </a:p>
          <a:p>
            <a:pPr algn="ctr"/>
            <a:r>
              <a:rPr lang="en-US" i="0" dirty="0">
                <a:solidFill>
                  <a:schemeClr val="bg1"/>
                </a:solidFill>
              </a:rPr>
              <a:t>Diane Henshel, Alexander Alexeev, Mariana Cains</a:t>
            </a:r>
          </a:p>
        </p:txBody>
      </p:sp>
      <p:pic>
        <p:nvPicPr>
          <p:cNvPr id="3078" name="Picture 8" descr="http://www.indiana.edu/~spea/news/spea_logo_L.jpg"/>
          <p:cNvPicPr>
            <a:picLocks noChangeAspect="1" noChangeArrowheads="1"/>
          </p:cNvPicPr>
          <p:nvPr/>
        </p:nvPicPr>
        <p:blipFill>
          <a:blip r:embed="rId4" cstate="print"/>
          <a:srcRect/>
          <a:stretch>
            <a:fillRect/>
          </a:stretch>
        </p:blipFill>
        <p:spPr bwMode="auto">
          <a:xfrm>
            <a:off x="6096000" y="4908303"/>
            <a:ext cx="2971800" cy="1716890"/>
          </a:xfrm>
          <a:prstGeom prst="rect">
            <a:avLst/>
          </a:prstGeom>
          <a:noFill/>
          <a:ln w="9525">
            <a:noFill/>
            <a:miter lim="800000"/>
            <a:headEnd/>
            <a:tailEnd/>
          </a:ln>
        </p:spPr>
      </p:pic>
      <p:sp>
        <p:nvSpPr>
          <p:cNvPr id="3079" name="Rectangle 1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pic>
        <p:nvPicPr>
          <p:cNvPr id="7" name="Picture 1" descr="CRA_LogoV2.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 y="4704876"/>
            <a:ext cx="2113909" cy="2113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 name="Picture 2" descr="Related image">
            <a:extLst>
              <a:ext uri="{FF2B5EF4-FFF2-40B4-BE49-F238E27FC236}">
                <a16:creationId xmlns:a16="http://schemas.microsoft.com/office/drawing/2014/main" id="{5680D79A-7283-49E9-A5E6-B03A4088BB0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67000" y="4085584"/>
            <a:ext cx="3305816" cy="3305816"/>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C854A13-86A4-4313-B924-E6C4DB7C18DA}"/>
              </a:ext>
            </a:extLst>
          </p:cNvPr>
          <p:cNvPicPr>
            <a:picLocks noChangeAspect="1"/>
          </p:cNvPicPr>
          <p:nvPr/>
        </p:nvPicPr>
        <p:blipFill>
          <a:blip r:embed="rId3"/>
          <a:stretch>
            <a:fillRect/>
          </a:stretch>
        </p:blipFill>
        <p:spPr>
          <a:xfrm>
            <a:off x="6153397" y="4343400"/>
            <a:ext cx="476003" cy="297502"/>
          </a:xfrm>
          <a:prstGeom prst="rect">
            <a:avLst/>
          </a:prstGeom>
        </p:spPr>
      </p:pic>
      <p:grpSp>
        <p:nvGrpSpPr>
          <p:cNvPr id="3" name="Group 2">
            <a:extLst>
              <a:ext uri="{FF2B5EF4-FFF2-40B4-BE49-F238E27FC236}">
                <a16:creationId xmlns:a16="http://schemas.microsoft.com/office/drawing/2014/main" id="{135590B7-4265-4D16-8D0F-028E92909E42}"/>
              </a:ext>
            </a:extLst>
          </p:cNvPr>
          <p:cNvGrpSpPr/>
          <p:nvPr/>
        </p:nvGrpSpPr>
        <p:grpSpPr>
          <a:xfrm>
            <a:off x="274395" y="1295401"/>
            <a:ext cx="8641005" cy="4648199"/>
            <a:chOff x="274395" y="1295401"/>
            <a:chExt cx="8641005" cy="4648199"/>
          </a:xfrm>
        </p:grpSpPr>
        <p:pic>
          <p:nvPicPr>
            <p:cNvPr id="2" name="Picture 1">
              <a:extLst>
                <a:ext uri="{FF2B5EF4-FFF2-40B4-BE49-F238E27FC236}">
                  <a16:creationId xmlns:a16="http://schemas.microsoft.com/office/drawing/2014/main" id="{AAEF957C-251A-4DC4-AE60-A075B3A2C853}"/>
                </a:ext>
              </a:extLst>
            </p:cNvPr>
            <p:cNvPicPr>
              <a:picLocks noChangeAspect="1"/>
            </p:cNvPicPr>
            <p:nvPr/>
          </p:nvPicPr>
          <p:blipFill>
            <a:blip r:embed="rId4"/>
            <a:stretch>
              <a:fillRect/>
            </a:stretch>
          </p:blipFill>
          <p:spPr>
            <a:xfrm>
              <a:off x="274395" y="1295401"/>
              <a:ext cx="8641005" cy="4648199"/>
            </a:xfrm>
            <a:prstGeom prst="rect">
              <a:avLst/>
            </a:prstGeom>
          </p:spPr>
        </p:pic>
        <p:sp>
          <p:nvSpPr>
            <p:cNvPr id="6" name="Arrow: Up 5">
              <a:extLst>
                <a:ext uri="{FF2B5EF4-FFF2-40B4-BE49-F238E27FC236}">
                  <a16:creationId xmlns:a16="http://schemas.microsoft.com/office/drawing/2014/main" id="{2D6D6950-F028-4FB7-8D28-0E59FB254BC1}"/>
                </a:ext>
              </a:extLst>
            </p:cNvPr>
            <p:cNvSpPr/>
            <p:nvPr/>
          </p:nvSpPr>
          <p:spPr bwMode="auto">
            <a:xfrm>
              <a:off x="2362200" y="2590800"/>
              <a:ext cx="381000" cy="533400"/>
            </a:xfrm>
            <a:prstGeom prst="up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Arial" charset="0"/>
                <a:ea typeface="ＭＳ Ｐゴシック" pitchFamily="1" charset="-128"/>
              </a:endParaRPr>
            </a:p>
          </p:txBody>
        </p:sp>
      </p:grpSp>
      <p:sp>
        <p:nvSpPr>
          <p:cNvPr id="7" name="Rectangle 6">
            <a:extLst>
              <a:ext uri="{FF2B5EF4-FFF2-40B4-BE49-F238E27FC236}">
                <a16:creationId xmlns:a16="http://schemas.microsoft.com/office/drawing/2014/main" id="{E73EC0A0-E859-4244-B22F-92938B0298BE}"/>
              </a:ext>
            </a:extLst>
          </p:cNvPr>
          <p:cNvSpPr/>
          <p:nvPr/>
        </p:nvSpPr>
        <p:spPr>
          <a:xfrm>
            <a:off x="21040" y="385948"/>
            <a:ext cx="9275360" cy="400110"/>
          </a:xfrm>
          <a:prstGeom prst="rect">
            <a:avLst/>
          </a:prstGeom>
        </p:spPr>
        <p:txBody>
          <a:bodyPr wrap="none">
            <a:spAutoFit/>
          </a:bodyPr>
          <a:lstStyle/>
          <a:p>
            <a:r>
              <a:rPr lang="en-US" sz="2000" b="1" i="0" dirty="0"/>
              <a:t>Internal/External</a:t>
            </a:r>
            <a:r>
              <a:rPr lang="en-US" sz="2000" i="0" dirty="0"/>
              <a:t> – Is origin of connection Request internal to server’s network?</a:t>
            </a:r>
          </a:p>
        </p:txBody>
      </p:sp>
    </p:spTree>
    <p:extLst>
      <p:ext uri="{BB962C8B-B14F-4D97-AF65-F5344CB8AC3E}">
        <p14:creationId xmlns:p14="http://schemas.microsoft.com/office/powerpoint/2010/main" val="2987782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0FCCEA-2A91-471B-ABFE-26EEE166D9EB}"/>
              </a:ext>
            </a:extLst>
          </p:cNvPr>
          <p:cNvPicPr>
            <a:picLocks noChangeAspect="1"/>
          </p:cNvPicPr>
          <p:nvPr/>
        </p:nvPicPr>
        <p:blipFill>
          <a:blip r:embed="rId3"/>
          <a:stretch>
            <a:fillRect/>
          </a:stretch>
        </p:blipFill>
        <p:spPr>
          <a:xfrm>
            <a:off x="6153397" y="4343400"/>
            <a:ext cx="476003" cy="297502"/>
          </a:xfrm>
          <a:prstGeom prst="rect">
            <a:avLst/>
          </a:prstGeom>
        </p:spPr>
      </p:pic>
      <p:grpSp>
        <p:nvGrpSpPr>
          <p:cNvPr id="3" name="Group 2">
            <a:extLst>
              <a:ext uri="{FF2B5EF4-FFF2-40B4-BE49-F238E27FC236}">
                <a16:creationId xmlns:a16="http://schemas.microsoft.com/office/drawing/2014/main" id="{B5838542-DCD5-4A62-AF3B-FFF8E78129DF}"/>
              </a:ext>
            </a:extLst>
          </p:cNvPr>
          <p:cNvGrpSpPr/>
          <p:nvPr/>
        </p:nvGrpSpPr>
        <p:grpSpPr>
          <a:xfrm>
            <a:off x="274395" y="1295401"/>
            <a:ext cx="8641005" cy="4648199"/>
            <a:chOff x="274395" y="1295401"/>
            <a:chExt cx="8641005" cy="4648199"/>
          </a:xfrm>
        </p:grpSpPr>
        <p:pic>
          <p:nvPicPr>
            <p:cNvPr id="2" name="Picture 1">
              <a:extLst>
                <a:ext uri="{FF2B5EF4-FFF2-40B4-BE49-F238E27FC236}">
                  <a16:creationId xmlns:a16="http://schemas.microsoft.com/office/drawing/2014/main" id="{AAEF957C-251A-4DC4-AE60-A075B3A2C853}"/>
                </a:ext>
              </a:extLst>
            </p:cNvPr>
            <p:cNvPicPr>
              <a:picLocks noChangeAspect="1"/>
            </p:cNvPicPr>
            <p:nvPr/>
          </p:nvPicPr>
          <p:blipFill>
            <a:blip r:embed="rId4"/>
            <a:stretch>
              <a:fillRect/>
            </a:stretch>
          </p:blipFill>
          <p:spPr>
            <a:xfrm>
              <a:off x="274395" y="1295401"/>
              <a:ext cx="8641005" cy="4648199"/>
            </a:xfrm>
            <a:prstGeom prst="rect">
              <a:avLst/>
            </a:prstGeom>
          </p:spPr>
        </p:pic>
        <p:sp>
          <p:nvSpPr>
            <p:cNvPr id="6" name="Arrow: Up 5">
              <a:extLst>
                <a:ext uri="{FF2B5EF4-FFF2-40B4-BE49-F238E27FC236}">
                  <a16:creationId xmlns:a16="http://schemas.microsoft.com/office/drawing/2014/main" id="{2D6D6950-F028-4FB7-8D28-0E59FB254BC1}"/>
                </a:ext>
              </a:extLst>
            </p:cNvPr>
            <p:cNvSpPr/>
            <p:nvPr/>
          </p:nvSpPr>
          <p:spPr bwMode="auto">
            <a:xfrm>
              <a:off x="3429000" y="2590800"/>
              <a:ext cx="381000" cy="533400"/>
            </a:xfrm>
            <a:prstGeom prst="up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Arial" charset="0"/>
                <a:ea typeface="ＭＳ Ｐゴシック" pitchFamily="1" charset="-128"/>
              </a:endParaRPr>
            </a:p>
          </p:txBody>
        </p:sp>
      </p:grpSp>
      <p:sp>
        <p:nvSpPr>
          <p:cNvPr id="5" name="Rectangle 4">
            <a:extLst>
              <a:ext uri="{FF2B5EF4-FFF2-40B4-BE49-F238E27FC236}">
                <a16:creationId xmlns:a16="http://schemas.microsoft.com/office/drawing/2014/main" id="{924F7CF0-A1D4-43B1-BFB1-E1DA0B99BCA2}"/>
              </a:ext>
            </a:extLst>
          </p:cNvPr>
          <p:cNvSpPr/>
          <p:nvPr/>
        </p:nvSpPr>
        <p:spPr>
          <a:xfrm>
            <a:off x="152400" y="457200"/>
            <a:ext cx="8205067" cy="400110"/>
          </a:xfrm>
          <a:prstGeom prst="rect">
            <a:avLst/>
          </a:prstGeom>
        </p:spPr>
        <p:txBody>
          <a:bodyPr wrap="none">
            <a:spAutoFit/>
          </a:bodyPr>
          <a:lstStyle/>
          <a:p>
            <a:r>
              <a:rPr lang="en-US" sz="2000" b="1" i="0" dirty="0"/>
              <a:t>Malicious IP Database </a:t>
            </a:r>
            <a:r>
              <a:rPr lang="en-US" sz="2000" i="0" dirty="0"/>
              <a:t>– Is IP listed in online malicious IP databases?</a:t>
            </a:r>
          </a:p>
        </p:txBody>
      </p:sp>
    </p:spTree>
    <p:extLst>
      <p:ext uri="{BB962C8B-B14F-4D97-AF65-F5344CB8AC3E}">
        <p14:creationId xmlns:p14="http://schemas.microsoft.com/office/powerpoint/2010/main" val="237320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7B450E-FB6C-49AA-92B5-9540FCDD36C5}"/>
              </a:ext>
            </a:extLst>
          </p:cNvPr>
          <p:cNvPicPr>
            <a:picLocks noChangeAspect="1"/>
          </p:cNvPicPr>
          <p:nvPr/>
        </p:nvPicPr>
        <p:blipFill>
          <a:blip r:embed="rId3"/>
          <a:stretch>
            <a:fillRect/>
          </a:stretch>
        </p:blipFill>
        <p:spPr>
          <a:xfrm>
            <a:off x="6153397" y="4343400"/>
            <a:ext cx="476003" cy="297502"/>
          </a:xfrm>
          <a:prstGeom prst="rect">
            <a:avLst/>
          </a:prstGeom>
        </p:spPr>
      </p:pic>
      <p:grpSp>
        <p:nvGrpSpPr>
          <p:cNvPr id="3" name="Group 2">
            <a:extLst>
              <a:ext uri="{FF2B5EF4-FFF2-40B4-BE49-F238E27FC236}">
                <a16:creationId xmlns:a16="http://schemas.microsoft.com/office/drawing/2014/main" id="{36A0FE2B-29C5-4525-9437-B0C2465DC47C}"/>
              </a:ext>
            </a:extLst>
          </p:cNvPr>
          <p:cNvGrpSpPr/>
          <p:nvPr/>
        </p:nvGrpSpPr>
        <p:grpSpPr>
          <a:xfrm>
            <a:off x="274395" y="1295401"/>
            <a:ext cx="8641005" cy="4648199"/>
            <a:chOff x="274395" y="1295401"/>
            <a:chExt cx="8641005" cy="4648199"/>
          </a:xfrm>
        </p:grpSpPr>
        <p:pic>
          <p:nvPicPr>
            <p:cNvPr id="2" name="Picture 1">
              <a:extLst>
                <a:ext uri="{FF2B5EF4-FFF2-40B4-BE49-F238E27FC236}">
                  <a16:creationId xmlns:a16="http://schemas.microsoft.com/office/drawing/2014/main" id="{AAEF957C-251A-4DC4-AE60-A075B3A2C853}"/>
                </a:ext>
              </a:extLst>
            </p:cNvPr>
            <p:cNvPicPr>
              <a:picLocks noChangeAspect="1"/>
            </p:cNvPicPr>
            <p:nvPr/>
          </p:nvPicPr>
          <p:blipFill>
            <a:blip r:embed="rId4"/>
            <a:stretch>
              <a:fillRect/>
            </a:stretch>
          </p:blipFill>
          <p:spPr>
            <a:xfrm>
              <a:off x="274395" y="1295401"/>
              <a:ext cx="8641005" cy="4648199"/>
            </a:xfrm>
            <a:prstGeom prst="rect">
              <a:avLst/>
            </a:prstGeom>
          </p:spPr>
        </p:pic>
        <p:sp>
          <p:nvSpPr>
            <p:cNvPr id="6" name="Arrow: Up 5">
              <a:extLst>
                <a:ext uri="{FF2B5EF4-FFF2-40B4-BE49-F238E27FC236}">
                  <a16:creationId xmlns:a16="http://schemas.microsoft.com/office/drawing/2014/main" id="{2D6D6950-F028-4FB7-8D28-0E59FB254BC1}"/>
                </a:ext>
              </a:extLst>
            </p:cNvPr>
            <p:cNvSpPr/>
            <p:nvPr/>
          </p:nvSpPr>
          <p:spPr bwMode="auto">
            <a:xfrm>
              <a:off x="1143000" y="4876800"/>
              <a:ext cx="381000" cy="533400"/>
            </a:xfrm>
            <a:prstGeom prst="up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Arial" charset="0"/>
                <a:ea typeface="ＭＳ Ｐゴシック" pitchFamily="1" charset="-128"/>
              </a:endParaRPr>
            </a:p>
          </p:txBody>
        </p:sp>
      </p:grpSp>
      <p:sp>
        <p:nvSpPr>
          <p:cNvPr id="7" name="Rectangle 6">
            <a:extLst>
              <a:ext uri="{FF2B5EF4-FFF2-40B4-BE49-F238E27FC236}">
                <a16:creationId xmlns:a16="http://schemas.microsoft.com/office/drawing/2014/main" id="{B23507A5-7500-4702-AB8E-3610342159F4}"/>
              </a:ext>
            </a:extLst>
          </p:cNvPr>
          <p:cNvSpPr/>
          <p:nvPr/>
        </p:nvSpPr>
        <p:spPr>
          <a:xfrm>
            <a:off x="0" y="381000"/>
            <a:ext cx="8991600" cy="707886"/>
          </a:xfrm>
          <a:prstGeom prst="rect">
            <a:avLst/>
          </a:prstGeom>
        </p:spPr>
        <p:txBody>
          <a:bodyPr wrap="square">
            <a:spAutoFit/>
          </a:bodyPr>
          <a:lstStyle/>
          <a:p>
            <a:r>
              <a:rPr lang="en-US" sz="2000" b="1" i="0" dirty="0"/>
              <a:t>Defender Skill </a:t>
            </a:r>
            <a:r>
              <a:rPr lang="en-US" sz="2000" i="0" dirty="0"/>
              <a:t>– Can be measured through internal assessments of cyber security experts/defenders (Low skill, Medium skill, High skill)</a:t>
            </a:r>
          </a:p>
        </p:txBody>
      </p:sp>
    </p:spTree>
    <p:extLst>
      <p:ext uri="{BB962C8B-B14F-4D97-AF65-F5344CB8AC3E}">
        <p14:creationId xmlns:p14="http://schemas.microsoft.com/office/powerpoint/2010/main" val="4158939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80676B-2F30-4FFA-B21E-103BAAC30E7F}"/>
              </a:ext>
            </a:extLst>
          </p:cNvPr>
          <p:cNvPicPr>
            <a:picLocks noChangeAspect="1"/>
          </p:cNvPicPr>
          <p:nvPr/>
        </p:nvPicPr>
        <p:blipFill>
          <a:blip r:embed="rId3"/>
          <a:stretch>
            <a:fillRect/>
          </a:stretch>
        </p:blipFill>
        <p:spPr>
          <a:xfrm>
            <a:off x="6153397" y="4343400"/>
            <a:ext cx="476003" cy="297502"/>
          </a:xfrm>
          <a:prstGeom prst="rect">
            <a:avLst/>
          </a:prstGeom>
        </p:spPr>
      </p:pic>
      <p:grpSp>
        <p:nvGrpSpPr>
          <p:cNvPr id="3" name="Group 2">
            <a:extLst>
              <a:ext uri="{FF2B5EF4-FFF2-40B4-BE49-F238E27FC236}">
                <a16:creationId xmlns:a16="http://schemas.microsoft.com/office/drawing/2014/main" id="{5D71BE4C-D366-4420-8231-24B7B63C5AD8}"/>
              </a:ext>
            </a:extLst>
          </p:cNvPr>
          <p:cNvGrpSpPr/>
          <p:nvPr/>
        </p:nvGrpSpPr>
        <p:grpSpPr>
          <a:xfrm>
            <a:off x="274395" y="1295401"/>
            <a:ext cx="8641005" cy="4648199"/>
            <a:chOff x="274395" y="1295401"/>
            <a:chExt cx="8641005" cy="4648199"/>
          </a:xfrm>
        </p:grpSpPr>
        <p:pic>
          <p:nvPicPr>
            <p:cNvPr id="2" name="Picture 1">
              <a:extLst>
                <a:ext uri="{FF2B5EF4-FFF2-40B4-BE49-F238E27FC236}">
                  <a16:creationId xmlns:a16="http://schemas.microsoft.com/office/drawing/2014/main" id="{AAEF957C-251A-4DC4-AE60-A075B3A2C853}"/>
                </a:ext>
              </a:extLst>
            </p:cNvPr>
            <p:cNvPicPr>
              <a:picLocks noChangeAspect="1"/>
            </p:cNvPicPr>
            <p:nvPr/>
          </p:nvPicPr>
          <p:blipFill>
            <a:blip r:embed="rId4"/>
            <a:stretch>
              <a:fillRect/>
            </a:stretch>
          </p:blipFill>
          <p:spPr>
            <a:xfrm>
              <a:off x="274395" y="1295401"/>
              <a:ext cx="8641005" cy="4648199"/>
            </a:xfrm>
            <a:prstGeom prst="rect">
              <a:avLst/>
            </a:prstGeom>
          </p:spPr>
        </p:pic>
        <p:sp>
          <p:nvSpPr>
            <p:cNvPr id="6" name="Arrow: Up 5">
              <a:extLst>
                <a:ext uri="{FF2B5EF4-FFF2-40B4-BE49-F238E27FC236}">
                  <a16:creationId xmlns:a16="http://schemas.microsoft.com/office/drawing/2014/main" id="{2D6D6950-F028-4FB7-8D28-0E59FB254BC1}"/>
                </a:ext>
              </a:extLst>
            </p:cNvPr>
            <p:cNvSpPr/>
            <p:nvPr/>
          </p:nvSpPr>
          <p:spPr bwMode="auto">
            <a:xfrm>
              <a:off x="3962400" y="4876800"/>
              <a:ext cx="381000" cy="533400"/>
            </a:xfrm>
            <a:prstGeom prst="up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Arial" charset="0"/>
                <a:ea typeface="ＭＳ Ｐゴシック" pitchFamily="1" charset="-128"/>
              </a:endParaRPr>
            </a:p>
          </p:txBody>
        </p:sp>
      </p:grpSp>
      <p:sp>
        <p:nvSpPr>
          <p:cNvPr id="7" name="Rectangle 6">
            <a:extLst>
              <a:ext uri="{FF2B5EF4-FFF2-40B4-BE49-F238E27FC236}">
                <a16:creationId xmlns:a16="http://schemas.microsoft.com/office/drawing/2014/main" id="{FD16F127-BAFB-43FD-BDE4-07F81FFDDF74}"/>
              </a:ext>
            </a:extLst>
          </p:cNvPr>
          <p:cNvSpPr/>
          <p:nvPr/>
        </p:nvSpPr>
        <p:spPr>
          <a:xfrm>
            <a:off x="152400" y="385948"/>
            <a:ext cx="8971238" cy="400110"/>
          </a:xfrm>
          <a:prstGeom prst="rect">
            <a:avLst/>
          </a:prstGeom>
        </p:spPr>
        <p:txBody>
          <a:bodyPr wrap="none">
            <a:spAutoFit/>
          </a:bodyPr>
          <a:lstStyle/>
          <a:p>
            <a:r>
              <a:rPr lang="en-US" sz="2000" b="1" i="0" dirty="0"/>
              <a:t>User Permission </a:t>
            </a:r>
            <a:r>
              <a:rPr lang="en-US" sz="2000" i="0" dirty="0"/>
              <a:t>– Access level that the user possesses (Low, medium, high)</a:t>
            </a:r>
          </a:p>
        </p:txBody>
      </p:sp>
    </p:spTree>
    <p:extLst>
      <p:ext uri="{BB962C8B-B14F-4D97-AF65-F5344CB8AC3E}">
        <p14:creationId xmlns:p14="http://schemas.microsoft.com/office/powerpoint/2010/main" val="620877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4A51EF-9689-47D7-AA8C-C0531FBD88DE}"/>
              </a:ext>
            </a:extLst>
          </p:cNvPr>
          <p:cNvPicPr>
            <a:picLocks noChangeAspect="1"/>
          </p:cNvPicPr>
          <p:nvPr/>
        </p:nvPicPr>
        <p:blipFill>
          <a:blip r:embed="rId3"/>
          <a:stretch>
            <a:fillRect/>
          </a:stretch>
        </p:blipFill>
        <p:spPr>
          <a:xfrm>
            <a:off x="6153397" y="4343400"/>
            <a:ext cx="476003" cy="297502"/>
          </a:xfrm>
          <a:prstGeom prst="rect">
            <a:avLst/>
          </a:prstGeom>
        </p:spPr>
      </p:pic>
      <p:grpSp>
        <p:nvGrpSpPr>
          <p:cNvPr id="3" name="Group 2">
            <a:extLst>
              <a:ext uri="{FF2B5EF4-FFF2-40B4-BE49-F238E27FC236}">
                <a16:creationId xmlns:a16="http://schemas.microsoft.com/office/drawing/2014/main" id="{DFC7A72D-5248-4BCB-9740-DAEA28F38E77}"/>
              </a:ext>
            </a:extLst>
          </p:cNvPr>
          <p:cNvGrpSpPr/>
          <p:nvPr/>
        </p:nvGrpSpPr>
        <p:grpSpPr>
          <a:xfrm>
            <a:off x="274395" y="1295401"/>
            <a:ext cx="8641005" cy="4648199"/>
            <a:chOff x="274395" y="1295401"/>
            <a:chExt cx="8641005" cy="4648199"/>
          </a:xfrm>
        </p:grpSpPr>
        <p:pic>
          <p:nvPicPr>
            <p:cNvPr id="2" name="Picture 1">
              <a:extLst>
                <a:ext uri="{FF2B5EF4-FFF2-40B4-BE49-F238E27FC236}">
                  <a16:creationId xmlns:a16="http://schemas.microsoft.com/office/drawing/2014/main" id="{AAEF957C-251A-4DC4-AE60-A075B3A2C853}"/>
                </a:ext>
              </a:extLst>
            </p:cNvPr>
            <p:cNvPicPr>
              <a:picLocks noChangeAspect="1"/>
            </p:cNvPicPr>
            <p:nvPr/>
          </p:nvPicPr>
          <p:blipFill>
            <a:blip r:embed="rId4"/>
            <a:stretch>
              <a:fillRect/>
            </a:stretch>
          </p:blipFill>
          <p:spPr>
            <a:xfrm>
              <a:off x="274395" y="1295401"/>
              <a:ext cx="8641005" cy="4648199"/>
            </a:xfrm>
            <a:prstGeom prst="rect">
              <a:avLst/>
            </a:prstGeom>
          </p:spPr>
        </p:pic>
        <p:sp>
          <p:nvSpPr>
            <p:cNvPr id="6" name="Arrow: Up 5">
              <a:extLst>
                <a:ext uri="{FF2B5EF4-FFF2-40B4-BE49-F238E27FC236}">
                  <a16:creationId xmlns:a16="http://schemas.microsoft.com/office/drawing/2014/main" id="{2D6D6950-F028-4FB7-8D28-0E59FB254BC1}"/>
                </a:ext>
              </a:extLst>
            </p:cNvPr>
            <p:cNvSpPr/>
            <p:nvPr/>
          </p:nvSpPr>
          <p:spPr bwMode="auto">
            <a:xfrm>
              <a:off x="4953000" y="5029199"/>
              <a:ext cx="381000" cy="533400"/>
            </a:xfrm>
            <a:prstGeom prst="up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Arial" charset="0"/>
                <a:ea typeface="ＭＳ Ｐゴシック" pitchFamily="1" charset="-128"/>
              </a:endParaRPr>
            </a:p>
          </p:txBody>
        </p:sp>
      </p:grpSp>
      <p:sp>
        <p:nvSpPr>
          <p:cNvPr id="7" name="Rectangle 6">
            <a:extLst>
              <a:ext uri="{FF2B5EF4-FFF2-40B4-BE49-F238E27FC236}">
                <a16:creationId xmlns:a16="http://schemas.microsoft.com/office/drawing/2014/main" id="{D28FEC65-535B-4AB2-997A-99525893811C}"/>
              </a:ext>
            </a:extLst>
          </p:cNvPr>
          <p:cNvSpPr/>
          <p:nvPr/>
        </p:nvSpPr>
        <p:spPr>
          <a:xfrm>
            <a:off x="152400" y="385948"/>
            <a:ext cx="8730532" cy="400110"/>
          </a:xfrm>
          <a:prstGeom prst="rect">
            <a:avLst/>
          </a:prstGeom>
        </p:spPr>
        <p:txBody>
          <a:bodyPr wrap="none">
            <a:spAutoFit/>
          </a:bodyPr>
          <a:lstStyle/>
          <a:p>
            <a:r>
              <a:rPr lang="en-US" sz="2000" b="1" i="0" dirty="0"/>
              <a:t>Required Permission </a:t>
            </a:r>
            <a:r>
              <a:rPr lang="en-US" sz="2000" i="0" dirty="0"/>
              <a:t>– Access Level required to communicate with server</a:t>
            </a:r>
          </a:p>
        </p:txBody>
      </p:sp>
    </p:spTree>
    <p:extLst>
      <p:ext uri="{BB962C8B-B14F-4D97-AF65-F5344CB8AC3E}">
        <p14:creationId xmlns:p14="http://schemas.microsoft.com/office/powerpoint/2010/main" val="712639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EEAFB1-EC36-4225-BF99-D48650E6B76C}"/>
              </a:ext>
            </a:extLst>
          </p:cNvPr>
          <p:cNvPicPr>
            <a:picLocks noChangeAspect="1"/>
          </p:cNvPicPr>
          <p:nvPr/>
        </p:nvPicPr>
        <p:blipFill>
          <a:blip r:embed="rId3"/>
          <a:stretch>
            <a:fillRect/>
          </a:stretch>
        </p:blipFill>
        <p:spPr>
          <a:xfrm>
            <a:off x="6153397" y="4343400"/>
            <a:ext cx="476003" cy="297502"/>
          </a:xfrm>
          <a:prstGeom prst="rect">
            <a:avLst/>
          </a:prstGeom>
        </p:spPr>
      </p:pic>
      <p:grpSp>
        <p:nvGrpSpPr>
          <p:cNvPr id="3" name="Group 2">
            <a:extLst>
              <a:ext uri="{FF2B5EF4-FFF2-40B4-BE49-F238E27FC236}">
                <a16:creationId xmlns:a16="http://schemas.microsoft.com/office/drawing/2014/main" id="{7A2986C6-605D-47AE-B836-AA01F5EF64D0}"/>
              </a:ext>
            </a:extLst>
          </p:cNvPr>
          <p:cNvGrpSpPr/>
          <p:nvPr/>
        </p:nvGrpSpPr>
        <p:grpSpPr>
          <a:xfrm>
            <a:off x="274395" y="1295401"/>
            <a:ext cx="8641005" cy="4648199"/>
            <a:chOff x="274395" y="1295401"/>
            <a:chExt cx="8641005" cy="4648199"/>
          </a:xfrm>
        </p:grpSpPr>
        <p:pic>
          <p:nvPicPr>
            <p:cNvPr id="2" name="Picture 1">
              <a:extLst>
                <a:ext uri="{FF2B5EF4-FFF2-40B4-BE49-F238E27FC236}">
                  <a16:creationId xmlns:a16="http://schemas.microsoft.com/office/drawing/2014/main" id="{AAEF957C-251A-4DC4-AE60-A075B3A2C853}"/>
                </a:ext>
              </a:extLst>
            </p:cNvPr>
            <p:cNvPicPr>
              <a:picLocks noChangeAspect="1"/>
            </p:cNvPicPr>
            <p:nvPr/>
          </p:nvPicPr>
          <p:blipFill>
            <a:blip r:embed="rId4"/>
            <a:stretch>
              <a:fillRect/>
            </a:stretch>
          </p:blipFill>
          <p:spPr>
            <a:xfrm>
              <a:off x="274395" y="1295401"/>
              <a:ext cx="8641005" cy="4648199"/>
            </a:xfrm>
            <a:prstGeom prst="rect">
              <a:avLst/>
            </a:prstGeom>
          </p:spPr>
        </p:pic>
        <p:sp>
          <p:nvSpPr>
            <p:cNvPr id="6" name="Arrow: Up 5">
              <a:extLst>
                <a:ext uri="{FF2B5EF4-FFF2-40B4-BE49-F238E27FC236}">
                  <a16:creationId xmlns:a16="http://schemas.microsoft.com/office/drawing/2014/main" id="{2D6D6950-F028-4FB7-8D28-0E59FB254BC1}"/>
                </a:ext>
              </a:extLst>
            </p:cNvPr>
            <p:cNvSpPr/>
            <p:nvPr/>
          </p:nvSpPr>
          <p:spPr bwMode="auto">
            <a:xfrm>
              <a:off x="5638800" y="2514600"/>
              <a:ext cx="381000" cy="533400"/>
            </a:xfrm>
            <a:prstGeom prst="up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Arial" charset="0"/>
                <a:ea typeface="ＭＳ Ｐゴシック" pitchFamily="1" charset="-128"/>
              </a:endParaRPr>
            </a:p>
          </p:txBody>
        </p:sp>
      </p:grpSp>
      <p:sp>
        <p:nvSpPr>
          <p:cNvPr id="7" name="Rectangle 6">
            <a:extLst>
              <a:ext uri="{FF2B5EF4-FFF2-40B4-BE49-F238E27FC236}">
                <a16:creationId xmlns:a16="http://schemas.microsoft.com/office/drawing/2014/main" id="{B5CAB1DB-E9CB-4F2D-AAF4-507CCC3FE57E}"/>
              </a:ext>
            </a:extLst>
          </p:cNvPr>
          <p:cNvSpPr/>
          <p:nvPr/>
        </p:nvSpPr>
        <p:spPr>
          <a:xfrm>
            <a:off x="152400" y="457200"/>
            <a:ext cx="8787983" cy="400110"/>
          </a:xfrm>
          <a:prstGeom prst="rect">
            <a:avLst/>
          </a:prstGeom>
        </p:spPr>
        <p:txBody>
          <a:bodyPr wrap="none">
            <a:spAutoFit/>
          </a:bodyPr>
          <a:lstStyle/>
          <a:p>
            <a:r>
              <a:rPr lang="en-US" sz="2000" b="1" i="0" dirty="0"/>
              <a:t>Country </a:t>
            </a:r>
            <a:r>
              <a:rPr lang="en-US" sz="2000" i="0" dirty="0"/>
              <a:t>– Geographical origin of the connection request, as identified by IP</a:t>
            </a:r>
          </a:p>
        </p:txBody>
      </p:sp>
    </p:spTree>
    <p:extLst>
      <p:ext uri="{BB962C8B-B14F-4D97-AF65-F5344CB8AC3E}">
        <p14:creationId xmlns:p14="http://schemas.microsoft.com/office/powerpoint/2010/main" val="323334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17642E-1A0A-401B-80B6-056A82EF1A00}"/>
              </a:ext>
            </a:extLst>
          </p:cNvPr>
          <p:cNvPicPr>
            <a:picLocks noChangeAspect="1"/>
          </p:cNvPicPr>
          <p:nvPr/>
        </p:nvPicPr>
        <p:blipFill>
          <a:blip r:embed="rId3"/>
          <a:stretch>
            <a:fillRect/>
          </a:stretch>
        </p:blipFill>
        <p:spPr>
          <a:xfrm>
            <a:off x="274320" y="1295402"/>
            <a:ext cx="8641080" cy="4648239"/>
          </a:xfrm>
          <a:prstGeom prst="rect">
            <a:avLst/>
          </a:prstGeom>
        </p:spPr>
      </p:pic>
      <p:sp>
        <p:nvSpPr>
          <p:cNvPr id="55" name="Rectangle 54">
            <a:extLst>
              <a:ext uri="{FF2B5EF4-FFF2-40B4-BE49-F238E27FC236}">
                <a16:creationId xmlns:a16="http://schemas.microsoft.com/office/drawing/2014/main" id="{B7D420F1-50E8-4FD5-92F2-215DCA0EB6B5}"/>
              </a:ext>
            </a:extLst>
          </p:cNvPr>
          <p:cNvSpPr/>
          <p:nvPr/>
        </p:nvSpPr>
        <p:spPr>
          <a:xfrm>
            <a:off x="152400" y="457200"/>
            <a:ext cx="5900974" cy="461665"/>
          </a:xfrm>
          <a:prstGeom prst="rect">
            <a:avLst/>
          </a:prstGeom>
        </p:spPr>
        <p:txBody>
          <a:bodyPr wrap="none">
            <a:spAutoFit/>
          </a:bodyPr>
          <a:lstStyle/>
          <a:p>
            <a:r>
              <a:rPr lang="en-US" b="1" i="0" dirty="0"/>
              <a:t>Step 3</a:t>
            </a:r>
            <a:r>
              <a:rPr lang="en-US" i="0" dirty="0"/>
              <a:t> – Include country-specific lookups </a:t>
            </a:r>
          </a:p>
        </p:txBody>
      </p:sp>
    </p:spTree>
    <p:extLst>
      <p:ext uri="{BB962C8B-B14F-4D97-AF65-F5344CB8AC3E}">
        <p14:creationId xmlns:p14="http://schemas.microsoft.com/office/powerpoint/2010/main" val="3719067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885EE7F-A7D7-4AE3-954B-EA80F58DD4EE}"/>
              </a:ext>
            </a:extLst>
          </p:cNvPr>
          <p:cNvGrpSpPr/>
          <p:nvPr/>
        </p:nvGrpSpPr>
        <p:grpSpPr>
          <a:xfrm>
            <a:off x="274320" y="1295402"/>
            <a:ext cx="8641080" cy="4648239"/>
            <a:chOff x="274320" y="1295402"/>
            <a:chExt cx="8641080" cy="4648239"/>
          </a:xfrm>
        </p:grpSpPr>
        <p:pic>
          <p:nvPicPr>
            <p:cNvPr id="3" name="Picture 2">
              <a:extLst>
                <a:ext uri="{FF2B5EF4-FFF2-40B4-BE49-F238E27FC236}">
                  <a16:creationId xmlns:a16="http://schemas.microsoft.com/office/drawing/2014/main" id="{F317642E-1A0A-401B-80B6-056A82EF1A00}"/>
                </a:ext>
              </a:extLst>
            </p:cNvPr>
            <p:cNvPicPr>
              <a:picLocks noChangeAspect="1"/>
            </p:cNvPicPr>
            <p:nvPr/>
          </p:nvPicPr>
          <p:blipFill>
            <a:blip r:embed="rId3"/>
            <a:stretch>
              <a:fillRect/>
            </a:stretch>
          </p:blipFill>
          <p:spPr>
            <a:xfrm>
              <a:off x="274320" y="1295402"/>
              <a:ext cx="8641080" cy="4648239"/>
            </a:xfrm>
            <a:prstGeom prst="rect">
              <a:avLst/>
            </a:prstGeom>
          </p:spPr>
        </p:pic>
        <p:sp>
          <p:nvSpPr>
            <p:cNvPr id="4" name="Arrow: Up 3">
              <a:extLst>
                <a:ext uri="{FF2B5EF4-FFF2-40B4-BE49-F238E27FC236}">
                  <a16:creationId xmlns:a16="http://schemas.microsoft.com/office/drawing/2014/main" id="{27D584F5-337D-4C09-9C97-A700A4A89A1C}"/>
                </a:ext>
              </a:extLst>
            </p:cNvPr>
            <p:cNvSpPr/>
            <p:nvPr/>
          </p:nvSpPr>
          <p:spPr bwMode="auto">
            <a:xfrm>
              <a:off x="3962400" y="3581400"/>
              <a:ext cx="381000" cy="533400"/>
            </a:xfrm>
            <a:prstGeom prst="up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Arial" charset="0"/>
                <a:ea typeface="ＭＳ Ｐゴシック" pitchFamily="1" charset="-128"/>
              </a:endParaRPr>
            </a:p>
          </p:txBody>
        </p:sp>
        <p:sp>
          <p:nvSpPr>
            <p:cNvPr id="5" name="Arrow: Up 4">
              <a:extLst>
                <a:ext uri="{FF2B5EF4-FFF2-40B4-BE49-F238E27FC236}">
                  <a16:creationId xmlns:a16="http://schemas.microsoft.com/office/drawing/2014/main" id="{BB58D512-9007-4395-A0BA-EEBB85216F6B}"/>
                </a:ext>
              </a:extLst>
            </p:cNvPr>
            <p:cNvSpPr/>
            <p:nvPr/>
          </p:nvSpPr>
          <p:spPr bwMode="auto">
            <a:xfrm>
              <a:off x="5105400" y="3581400"/>
              <a:ext cx="381000" cy="533400"/>
            </a:xfrm>
            <a:prstGeom prst="up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Arial" charset="0"/>
                <a:ea typeface="ＭＳ Ｐゴシック" pitchFamily="1" charset="-128"/>
              </a:endParaRPr>
            </a:p>
          </p:txBody>
        </p:sp>
      </p:grpSp>
      <p:sp>
        <p:nvSpPr>
          <p:cNvPr id="6" name="Rectangle 5">
            <a:extLst>
              <a:ext uri="{FF2B5EF4-FFF2-40B4-BE49-F238E27FC236}">
                <a16:creationId xmlns:a16="http://schemas.microsoft.com/office/drawing/2014/main" id="{0AC49AC2-B8DD-4FFF-B03C-FE7D17BBD6AE}"/>
              </a:ext>
            </a:extLst>
          </p:cNvPr>
          <p:cNvSpPr/>
          <p:nvPr/>
        </p:nvSpPr>
        <p:spPr>
          <a:xfrm>
            <a:off x="152400" y="385949"/>
            <a:ext cx="8860567" cy="707886"/>
          </a:xfrm>
          <a:prstGeom prst="rect">
            <a:avLst/>
          </a:prstGeom>
        </p:spPr>
        <p:txBody>
          <a:bodyPr wrap="none">
            <a:spAutoFit/>
          </a:bodyPr>
          <a:lstStyle/>
          <a:p>
            <a:r>
              <a:rPr lang="en-US" sz="2000" b="1" i="0" dirty="0"/>
              <a:t>No. of attacks from country</a:t>
            </a:r>
            <a:r>
              <a:rPr lang="en-US" sz="2000" i="0" dirty="0"/>
              <a:t> – Total logged attacks from a country in a year</a:t>
            </a:r>
          </a:p>
          <a:p>
            <a:r>
              <a:rPr lang="en-US" sz="2000" b="1" i="0" dirty="0"/>
              <a:t>Malicious Saturation of Traffic </a:t>
            </a:r>
            <a:r>
              <a:rPr lang="en-US" sz="2000" i="0" dirty="0"/>
              <a:t>- % of traffic which is malicious</a:t>
            </a:r>
            <a:endParaRPr lang="en-US" sz="2000" b="1" i="0" dirty="0"/>
          </a:p>
        </p:txBody>
      </p:sp>
    </p:spTree>
    <p:extLst>
      <p:ext uri="{BB962C8B-B14F-4D97-AF65-F5344CB8AC3E}">
        <p14:creationId xmlns:p14="http://schemas.microsoft.com/office/powerpoint/2010/main" val="2963162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B06B926-BDE6-468A-9074-87C9BB927704}"/>
              </a:ext>
            </a:extLst>
          </p:cNvPr>
          <p:cNvGrpSpPr/>
          <p:nvPr/>
        </p:nvGrpSpPr>
        <p:grpSpPr>
          <a:xfrm>
            <a:off x="274320" y="1295402"/>
            <a:ext cx="8641080" cy="4648239"/>
            <a:chOff x="274320" y="1295402"/>
            <a:chExt cx="8641080" cy="4648239"/>
          </a:xfrm>
        </p:grpSpPr>
        <p:pic>
          <p:nvPicPr>
            <p:cNvPr id="3" name="Picture 2">
              <a:extLst>
                <a:ext uri="{FF2B5EF4-FFF2-40B4-BE49-F238E27FC236}">
                  <a16:creationId xmlns:a16="http://schemas.microsoft.com/office/drawing/2014/main" id="{F317642E-1A0A-401B-80B6-056A82EF1A00}"/>
                </a:ext>
              </a:extLst>
            </p:cNvPr>
            <p:cNvPicPr>
              <a:picLocks noChangeAspect="1"/>
            </p:cNvPicPr>
            <p:nvPr/>
          </p:nvPicPr>
          <p:blipFill>
            <a:blip r:embed="rId3"/>
            <a:stretch>
              <a:fillRect/>
            </a:stretch>
          </p:blipFill>
          <p:spPr>
            <a:xfrm>
              <a:off x="274320" y="1295402"/>
              <a:ext cx="8641080" cy="4648239"/>
            </a:xfrm>
            <a:prstGeom prst="rect">
              <a:avLst/>
            </a:prstGeom>
          </p:spPr>
        </p:pic>
        <p:sp>
          <p:nvSpPr>
            <p:cNvPr id="5" name="Arrow: Up 4">
              <a:extLst>
                <a:ext uri="{FF2B5EF4-FFF2-40B4-BE49-F238E27FC236}">
                  <a16:creationId xmlns:a16="http://schemas.microsoft.com/office/drawing/2014/main" id="{BB58D512-9007-4395-A0BA-EEBB85216F6B}"/>
                </a:ext>
              </a:extLst>
            </p:cNvPr>
            <p:cNvSpPr/>
            <p:nvPr/>
          </p:nvSpPr>
          <p:spPr bwMode="auto">
            <a:xfrm>
              <a:off x="6324600" y="3605666"/>
              <a:ext cx="381000" cy="533400"/>
            </a:xfrm>
            <a:prstGeom prst="up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Arial" charset="0"/>
                <a:ea typeface="ＭＳ Ｐゴシック" pitchFamily="1" charset="-128"/>
              </a:endParaRPr>
            </a:p>
          </p:txBody>
        </p:sp>
      </p:grpSp>
      <p:sp>
        <p:nvSpPr>
          <p:cNvPr id="7" name="Rectangle 6">
            <a:extLst>
              <a:ext uri="{FF2B5EF4-FFF2-40B4-BE49-F238E27FC236}">
                <a16:creationId xmlns:a16="http://schemas.microsoft.com/office/drawing/2014/main" id="{0EEF38A0-A938-49C5-BEC6-2F04D7BF2B98}"/>
              </a:ext>
            </a:extLst>
          </p:cNvPr>
          <p:cNvSpPr/>
          <p:nvPr/>
        </p:nvSpPr>
        <p:spPr>
          <a:xfrm>
            <a:off x="152400" y="385948"/>
            <a:ext cx="8839200" cy="707886"/>
          </a:xfrm>
          <a:prstGeom prst="rect">
            <a:avLst/>
          </a:prstGeom>
        </p:spPr>
        <p:txBody>
          <a:bodyPr wrap="square">
            <a:spAutoFit/>
          </a:bodyPr>
          <a:lstStyle/>
          <a:p>
            <a:r>
              <a:rPr lang="en-US" sz="2000" b="1" i="0" dirty="0"/>
              <a:t>Hierarchical Organization of Attacker</a:t>
            </a:r>
            <a:r>
              <a:rPr lang="en-US" sz="2000" i="0" dirty="0"/>
              <a:t> – Individual, Independent group, State Tolerated, State Funded attackers</a:t>
            </a:r>
          </a:p>
        </p:txBody>
      </p:sp>
    </p:spTree>
    <p:extLst>
      <p:ext uri="{BB962C8B-B14F-4D97-AF65-F5344CB8AC3E}">
        <p14:creationId xmlns:p14="http://schemas.microsoft.com/office/powerpoint/2010/main" val="938182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10CBA21-837D-4DF3-96A9-1E400798187E}"/>
              </a:ext>
            </a:extLst>
          </p:cNvPr>
          <p:cNvGrpSpPr/>
          <p:nvPr/>
        </p:nvGrpSpPr>
        <p:grpSpPr>
          <a:xfrm>
            <a:off x="274320" y="1295402"/>
            <a:ext cx="8641080" cy="4648239"/>
            <a:chOff x="274320" y="1295402"/>
            <a:chExt cx="8641080" cy="4648239"/>
          </a:xfrm>
        </p:grpSpPr>
        <p:pic>
          <p:nvPicPr>
            <p:cNvPr id="3" name="Picture 2">
              <a:extLst>
                <a:ext uri="{FF2B5EF4-FFF2-40B4-BE49-F238E27FC236}">
                  <a16:creationId xmlns:a16="http://schemas.microsoft.com/office/drawing/2014/main" id="{F317642E-1A0A-401B-80B6-056A82EF1A00}"/>
                </a:ext>
              </a:extLst>
            </p:cNvPr>
            <p:cNvPicPr>
              <a:picLocks noChangeAspect="1"/>
            </p:cNvPicPr>
            <p:nvPr/>
          </p:nvPicPr>
          <p:blipFill>
            <a:blip r:embed="rId3"/>
            <a:stretch>
              <a:fillRect/>
            </a:stretch>
          </p:blipFill>
          <p:spPr>
            <a:xfrm>
              <a:off x="274320" y="1295402"/>
              <a:ext cx="8641080" cy="4648239"/>
            </a:xfrm>
            <a:prstGeom prst="rect">
              <a:avLst/>
            </a:prstGeom>
          </p:spPr>
        </p:pic>
        <p:sp>
          <p:nvSpPr>
            <p:cNvPr id="5" name="Arrow: Up 4">
              <a:extLst>
                <a:ext uri="{FF2B5EF4-FFF2-40B4-BE49-F238E27FC236}">
                  <a16:creationId xmlns:a16="http://schemas.microsoft.com/office/drawing/2014/main" id="{BB58D512-9007-4395-A0BA-EEBB85216F6B}"/>
                </a:ext>
              </a:extLst>
            </p:cNvPr>
            <p:cNvSpPr/>
            <p:nvPr/>
          </p:nvSpPr>
          <p:spPr bwMode="auto">
            <a:xfrm>
              <a:off x="7239000" y="3505200"/>
              <a:ext cx="381000" cy="533400"/>
            </a:xfrm>
            <a:prstGeom prst="up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Arial" charset="0"/>
                <a:ea typeface="ＭＳ Ｐゴシック" pitchFamily="1" charset="-128"/>
              </a:endParaRPr>
            </a:p>
          </p:txBody>
        </p:sp>
      </p:grpSp>
      <p:sp>
        <p:nvSpPr>
          <p:cNvPr id="6" name="Rectangle 5">
            <a:extLst>
              <a:ext uri="{FF2B5EF4-FFF2-40B4-BE49-F238E27FC236}">
                <a16:creationId xmlns:a16="http://schemas.microsoft.com/office/drawing/2014/main" id="{5A99990A-8766-4E11-BDD1-7DA377EF3577}"/>
              </a:ext>
            </a:extLst>
          </p:cNvPr>
          <p:cNvSpPr/>
          <p:nvPr/>
        </p:nvSpPr>
        <p:spPr>
          <a:xfrm>
            <a:off x="152400" y="385948"/>
            <a:ext cx="8839200" cy="707886"/>
          </a:xfrm>
          <a:prstGeom prst="rect">
            <a:avLst/>
          </a:prstGeom>
        </p:spPr>
        <p:txBody>
          <a:bodyPr wrap="square">
            <a:spAutoFit/>
          </a:bodyPr>
          <a:lstStyle/>
          <a:p>
            <a:r>
              <a:rPr lang="en-US" sz="2000" b="1" i="0" dirty="0"/>
              <a:t>Type of Attack</a:t>
            </a:r>
            <a:r>
              <a:rPr lang="en-US" sz="2000" i="0" dirty="0"/>
              <a:t> – Captures risk associated with type of attack (Botnets – low risk, Phishing – Medium Risk, APT – High Risk)</a:t>
            </a:r>
          </a:p>
        </p:txBody>
      </p:sp>
    </p:spTree>
    <p:extLst>
      <p:ext uri="{BB962C8B-B14F-4D97-AF65-F5344CB8AC3E}">
        <p14:creationId xmlns:p14="http://schemas.microsoft.com/office/powerpoint/2010/main" val="2161041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7110413" cy="1143000"/>
          </a:xfrm>
        </p:spPr>
        <p:txBody>
          <a:bodyPr/>
          <a:lstStyle/>
          <a:p>
            <a:r>
              <a:rPr lang="en-US" dirty="0"/>
              <a:t>Outline</a:t>
            </a:r>
          </a:p>
        </p:txBody>
      </p:sp>
      <p:sp>
        <p:nvSpPr>
          <p:cNvPr id="3" name="Content Placeholder 2"/>
          <p:cNvSpPr>
            <a:spLocks noGrp="1"/>
          </p:cNvSpPr>
          <p:nvPr>
            <p:ph idx="1"/>
          </p:nvPr>
        </p:nvSpPr>
        <p:spPr>
          <a:xfrm>
            <a:off x="838200" y="1524000"/>
            <a:ext cx="8001000" cy="4038600"/>
          </a:xfrm>
        </p:spPr>
        <p:txBody>
          <a:bodyPr/>
          <a:lstStyle/>
          <a:p>
            <a:r>
              <a:rPr lang="en-US" dirty="0"/>
              <a:t>Motivation &amp; Research Goals</a:t>
            </a:r>
          </a:p>
          <a:p>
            <a:r>
              <a:rPr lang="en-US" dirty="0"/>
              <a:t>Technical Approach &amp; Conceptual Framework  </a:t>
            </a:r>
          </a:p>
          <a:p>
            <a:r>
              <a:rPr lang="en-US" dirty="0"/>
              <a:t>Statistical Application</a:t>
            </a:r>
          </a:p>
          <a:p>
            <a:r>
              <a:rPr lang="en-US" dirty="0"/>
              <a:t>Preliminary Results</a:t>
            </a:r>
          </a:p>
          <a:p>
            <a:r>
              <a:rPr lang="en-US" dirty="0"/>
              <a:t>Conclusions &amp; Future Work</a:t>
            </a:r>
          </a:p>
          <a:p>
            <a:endParaRPr lang="en-US" dirty="0"/>
          </a:p>
        </p:txBody>
      </p:sp>
    </p:spTree>
    <p:extLst>
      <p:ext uri="{BB962C8B-B14F-4D97-AF65-F5344CB8AC3E}">
        <p14:creationId xmlns:p14="http://schemas.microsoft.com/office/powerpoint/2010/main" val="1607851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638AD61-06EF-406F-BB1C-DE028FC9E8EC}"/>
              </a:ext>
            </a:extLst>
          </p:cNvPr>
          <p:cNvGrpSpPr/>
          <p:nvPr/>
        </p:nvGrpSpPr>
        <p:grpSpPr>
          <a:xfrm>
            <a:off x="274320" y="1295402"/>
            <a:ext cx="8641080" cy="4648239"/>
            <a:chOff x="274320" y="1295402"/>
            <a:chExt cx="8641080" cy="4648239"/>
          </a:xfrm>
        </p:grpSpPr>
        <p:pic>
          <p:nvPicPr>
            <p:cNvPr id="3" name="Picture 2">
              <a:extLst>
                <a:ext uri="{FF2B5EF4-FFF2-40B4-BE49-F238E27FC236}">
                  <a16:creationId xmlns:a16="http://schemas.microsoft.com/office/drawing/2014/main" id="{F317642E-1A0A-401B-80B6-056A82EF1A00}"/>
                </a:ext>
              </a:extLst>
            </p:cNvPr>
            <p:cNvPicPr>
              <a:picLocks noChangeAspect="1"/>
            </p:cNvPicPr>
            <p:nvPr/>
          </p:nvPicPr>
          <p:blipFill>
            <a:blip r:embed="rId3"/>
            <a:stretch>
              <a:fillRect/>
            </a:stretch>
          </p:blipFill>
          <p:spPr>
            <a:xfrm>
              <a:off x="274320" y="1295402"/>
              <a:ext cx="8641080" cy="4648239"/>
            </a:xfrm>
            <a:prstGeom prst="rect">
              <a:avLst/>
            </a:prstGeom>
          </p:spPr>
        </p:pic>
        <p:sp>
          <p:nvSpPr>
            <p:cNvPr id="5" name="Arrow: Up 4">
              <a:extLst>
                <a:ext uri="{FF2B5EF4-FFF2-40B4-BE49-F238E27FC236}">
                  <a16:creationId xmlns:a16="http://schemas.microsoft.com/office/drawing/2014/main" id="{BB58D512-9007-4395-A0BA-EEBB85216F6B}"/>
                </a:ext>
              </a:extLst>
            </p:cNvPr>
            <p:cNvSpPr/>
            <p:nvPr/>
          </p:nvSpPr>
          <p:spPr bwMode="auto">
            <a:xfrm>
              <a:off x="5105400" y="4038600"/>
              <a:ext cx="381000" cy="533400"/>
            </a:xfrm>
            <a:prstGeom prst="up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Arial" charset="0"/>
                <a:ea typeface="ＭＳ Ｐゴシック" pitchFamily="1" charset="-128"/>
              </a:endParaRPr>
            </a:p>
          </p:txBody>
        </p:sp>
      </p:grpSp>
      <p:sp>
        <p:nvSpPr>
          <p:cNvPr id="7" name="Rectangle 6">
            <a:extLst>
              <a:ext uri="{FF2B5EF4-FFF2-40B4-BE49-F238E27FC236}">
                <a16:creationId xmlns:a16="http://schemas.microsoft.com/office/drawing/2014/main" id="{34491B68-D26B-43A3-9C6E-54E2404C5C20}"/>
              </a:ext>
            </a:extLst>
          </p:cNvPr>
          <p:cNvSpPr/>
          <p:nvPr/>
        </p:nvSpPr>
        <p:spPr>
          <a:xfrm>
            <a:off x="89210" y="457200"/>
            <a:ext cx="9009070" cy="707886"/>
          </a:xfrm>
          <a:prstGeom prst="rect">
            <a:avLst/>
          </a:prstGeom>
        </p:spPr>
        <p:txBody>
          <a:bodyPr wrap="square">
            <a:spAutoFit/>
          </a:bodyPr>
          <a:lstStyle/>
          <a:p>
            <a:r>
              <a:rPr lang="en-US" sz="2000" b="1" i="0" dirty="0"/>
              <a:t>Country Threat Index </a:t>
            </a:r>
            <a:r>
              <a:rPr lang="en-US" sz="2000" i="0" dirty="0"/>
              <a:t>– Aggregates and measures risk due to country-specific metrics</a:t>
            </a:r>
            <a:endParaRPr lang="en-US" sz="2000" b="1" i="0" dirty="0"/>
          </a:p>
        </p:txBody>
      </p:sp>
    </p:spTree>
    <p:extLst>
      <p:ext uri="{BB962C8B-B14F-4D97-AF65-F5344CB8AC3E}">
        <p14:creationId xmlns:p14="http://schemas.microsoft.com/office/powerpoint/2010/main" val="3041844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E24921-C656-4AF7-A754-D9E8030AD82D}"/>
              </a:ext>
            </a:extLst>
          </p:cNvPr>
          <p:cNvPicPr>
            <a:picLocks noChangeAspect="1"/>
          </p:cNvPicPr>
          <p:nvPr/>
        </p:nvPicPr>
        <p:blipFill>
          <a:blip r:embed="rId3"/>
          <a:stretch>
            <a:fillRect/>
          </a:stretch>
        </p:blipFill>
        <p:spPr>
          <a:xfrm>
            <a:off x="274320" y="1298448"/>
            <a:ext cx="8641080" cy="4648240"/>
          </a:xfrm>
          <a:prstGeom prst="rect">
            <a:avLst/>
          </a:prstGeom>
        </p:spPr>
      </p:pic>
      <p:sp>
        <p:nvSpPr>
          <p:cNvPr id="64" name="Rectangle 63">
            <a:extLst>
              <a:ext uri="{FF2B5EF4-FFF2-40B4-BE49-F238E27FC236}">
                <a16:creationId xmlns:a16="http://schemas.microsoft.com/office/drawing/2014/main" id="{D1497175-0EAA-4A39-B2E4-01E5AC8488CF}"/>
              </a:ext>
            </a:extLst>
          </p:cNvPr>
          <p:cNvSpPr/>
          <p:nvPr/>
        </p:nvSpPr>
        <p:spPr>
          <a:xfrm>
            <a:off x="0" y="363862"/>
            <a:ext cx="9009070" cy="707886"/>
          </a:xfrm>
          <a:prstGeom prst="rect">
            <a:avLst/>
          </a:prstGeom>
        </p:spPr>
        <p:txBody>
          <a:bodyPr wrap="square">
            <a:spAutoFit/>
          </a:bodyPr>
          <a:lstStyle/>
          <a:p>
            <a:r>
              <a:rPr lang="en-US" sz="2000" b="1" i="0" dirty="0"/>
              <a:t>Connection Risk Prior to Defense</a:t>
            </a:r>
            <a:r>
              <a:rPr lang="en-US" sz="2000" i="0" dirty="0"/>
              <a:t> – Aggregates risk from the connection metrics, before defender skill metric is accounted for</a:t>
            </a:r>
          </a:p>
        </p:txBody>
      </p:sp>
      <p:sp>
        <p:nvSpPr>
          <p:cNvPr id="65" name="Arrow: Up 64">
            <a:extLst>
              <a:ext uri="{FF2B5EF4-FFF2-40B4-BE49-F238E27FC236}">
                <a16:creationId xmlns:a16="http://schemas.microsoft.com/office/drawing/2014/main" id="{AFCD6E42-DA6B-41A3-9A14-2157CC807779}"/>
              </a:ext>
            </a:extLst>
          </p:cNvPr>
          <p:cNvSpPr/>
          <p:nvPr/>
        </p:nvSpPr>
        <p:spPr bwMode="auto">
          <a:xfrm>
            <a:off x="2209800" y="4419600"/>
            <a:ext cx="381000" cy="533400"/>
          </a:xfrm>
          <a:prstGeom prst="up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997859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E24921-C656-4AF7-A754-D9E8030AD82D}"/>
              </a:ext>
            </a:extLst>
          </p:cNvPr>
          <p:cNvPicPr>
            <a:picLocks noChangeAspect="1"/>
          </p:cNvPicPr>
          <p:nvPr/>
        </p:nvPicPr>
        <p:blipFill>
          <a:blip r:embed="rId3"/>
          <a:stretch>
            <a:fillRect/>
          </a:stretch>
        </p:blipFill>
        <p:spPr>
          <a:xfrm>
            <a:off x="274320" y="1298448"/>
            <a:ext cx="8641080" cy="4648240"/>
          </a:xfrm>
          <a:prstGeom prst="rect">
            <a:avLst/>
          </a:prstGeom>
        </p:spPr>
      </p:pic>
      <p:sp>
        <p:nvSpPr>
          <p:cNvPr id="3" name="Rectangle 2">
            <a:extLst>
              <a:ext uri="{FF2B5EF4-FFF2-40B4-BE49-F238E27FC236}">
                <a16:creationId xmlns:a16="http://schemas.microsoft.com/office/drawing/2014/main" id="{0EC7AF35-9130-4997-8FC8-C488C8B72D73}"/>
              </a:ext>
            </a:extLst>
          </p:cNvPr>
          <p:cNvSpPr/>
          <p:nvPr/>
        </p:nvSpPr>
        <p:spPr>
          <a:xfrm>
            <a:off x="22860" y="457200"/>
            <a:ext cx="8968740" cy="707886"/>
          </a:xfrm>
          <a:prstGeom prst="rect">
            <a:avLst/>
          </a:prstGeom>
        </p:spPr>
        <p:txBody>
          <a:bodyPr wrap="square">
            <a:spAutoFit/>
          </a:bodyPr>
          <a:lstStyle/>
          <a:p>
            <a:r>
              <a:rPr lang="en-US" sz="2000" b="1" i="0" dirty="0"/>
              <a:t>Connection Risk After Defense </a:t>
            </a:r>
            <a:r>
              <a:rPr lang="en-US" sz="2000" i="0" dirty="0"/>
              <a:t>– Aggregates risk after accounting for defender skill metric</a:t>
            </a:r>
            <a:endParaRPr lang="en-US" sz="2000" b="1" i="0" dirty="0"/>
          </a:p>
        </p:txBody>
      </p:sp>
      <p:sp>
        <p:nvSpPr>
          <p:cNvPr id="5" name="Arrow: Up 4">
            <a:extLst>
              <a:ext uri="{FF2B5EF4-FFF2-40B4-BE49-F238E27FC236}">
                <a16:creationId xmlns:a16="http://schemas.microsoft.com/office/drawing/2014/main" id="{A30FDDB5-ABC1-4EFC-9F96-F8E2D9689F11}"/>
              </a:ext>
            </a:extLst>
          </p:cNvPr>
          <p:cNvSpPr/>
          <p:nvPr/>
        </p:nvSpPr>
        <p:spPr bwMode="auto">
          <a:xfrm>
            <a:off x="2438400" y="5181600"/>
            <a:ext cx="381000" cy="533400"/>
          </a:xfrm>
          <a:prstGeom prst="up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849313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7FD315-C4AF-417A-84DE-8D9F21E81CE8}"/>
              </a:ext>
            </a:extLst>
          </p:cNvPr>
          <p:cNvPicPr>
            <a:picLocks noChangeAspect="1"/>
          </p:cNvPicPr>
          <p:nvPr/>
        </p:nvPicPr>
        <p:blipFill>
          <a:blip r:embed="rId3"/>
          <a:stretch>
            <a:fillRect/>
          </a:stretch>
        </p:blipFill>
        <p:spPr>
          <a:xfrm>
            <a:off x="274320" y="1298448"/>
            <a:ext cx="8641080" cy="4648240"/>
          </a:xfrm>
          <a:prstGeom prst="rect">
            <a:avLst/>
          </a:prstGeom>
        </p:spPr>
      </p:pic>
      <p:sp>
        <p:nvSpPr>
          <p:cNvPr id="67" name="Rectangle 66">
            <a:extLst>
              <a:ext uri="{FF2B5EF4-FFF2-40B4-BE49-F238E27FC236}">
                <a16:creationId xmlns:a16="http://schemas.microsoft.com/office/drawing/2014/main" id="{2E1EB75B-5FC5-4EA7-9398-9AA609E9BF96}"/>
              </a:ext>
            </a:extLst>
          </p:cNvPr>
          <p:cNvSpPr/>
          <p:nvPr/>
        </p:nvSpPr>
        <p:spPr>
          <a:xfrm>
            <a:off x="89210" y="457200"/>
            <a:ext cx="9009070" cy="400110"/>
          </a:xfrm>
          <a:prstGeom prst="rect">
            <a:avLst/>
          </a:prstGeom>
        </p:spPr>
        <p:txBody>
          <a:bodyPr wrap="square">
            <a:spAutoFit/>
          </a:bodyPr>
          <a:lstStyle/>
          <a:p>
            <a:r>
              <a:rPr lang="en-US" sz="2000" b="1" i="0" dirty="0"/>
              <a:t>Potential Access </a:t>
            </a:r>
            <a:r>
              <a:rPr lang="en-US" sz="2000" i="0" dirty="0"/>
              <a:t>– What is the potential that the query is successful? </a:t>
            </a:r>
            <a:endParaRPr lang="en-US" sz="2000" b="1" i="0" dirty="0"/>
          </a:p>
        </p:txBody>
      </p:sp>
      <p:sp>
        <p:nvSpPr>
          <p:cNvPr id="68" name="Arrow: Up 67">
            <a:extLst>
              <a:ext uri="{FF2B5EF4-FFF2-40B4-BE49-F238E27FC236}">
                <a16:creationId xmlns:a16="http://schemas.microsoft.com/office/drawing/2014/main" id="{3D35ADE4-6AD5-48F5-9143-BAC4F03F9394}"/>
              </a:ext>
            </a:extLst>
          </p:cNvPr>
          <p:cNvSpPr/>
          <p:nvPr/>
        </p:nvSpPr>
        <p:spPr bwMode="auto">
          <a:xfrm>
            <a:off x="4419600" y="5334000"/>
            <a:ext cx="381000" cy="533400"/>
          </a:xfrm>
          <a:prstGeom prst="up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555780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582AAC-C1B9-42AA-9370-B87E830C53FB}"/>
              </a:ext>
            </a:extLst>
          </p:cNvPr>
          <p:cNvPicPr>
            <a:picLocks noChangeAspect="1"/>
          </p:cNvPicPr>
          <p:nvPr/>
        </p:nvPicPr>
        <p:blipFill>
          <a:blip r:embed="rId3"/>
          <a:stretch>
            <a:fillRect/>
          </a:stretch>
        </p:blipFill>
        <p:spPr>
          <a:xfrm>
            <a:off x="273574" y="1219200"/>
            <a:ext cx="8596851" cy="4789041"/>
          </a:xfrm>
          <a:prstGeom prst="rect">
            <a:avLst/>
          </a:prstGeom>
        </p:spPr>
      </p:pic>
      <p:sp>
        <p:nvSpPr>
          <p:cNvPr id="70" name="Rectangle 69">
            <a:extLst>
              <a:ext uri="{FF2B5EF4-FFF2-40B4-BE49-F238E27FC236}">
                <a16:creationId xmlns:a16="http://schemas.microsoft.com/office/drawing/2014/main" id="{28BEC280-35DA-4D39-99BB-1B95D9F1A314}"/>
              </a:ext>
            </a:extLst>
          </p:cNvPr>
          <p:cNvSpPr/>
          <p:nvPr/>
        </p:nvSpPr>
        <p:spPr bwMode="auto">
          <a:xfrm>
            <a:off x="2819400" y="5334000"/>
            <a:ext cx="1676400" cy="762000"/>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Arial" charset="0"/>
              <a:ea typeface="ＭＳ Ｐゴシック" pitchFamily="1" charset="-128"/>
            </a:endParaRPr>
          </a:p>
        </p:txBody>
      </p:sp>
      <p:sp>
        <p:nvSpPr>
          <p:cNvPr id="71" name="Rectangle 70">
            <a:extLst>
              <a:ext uri="{FF2B5EF4-FFF2-40B4-BE49-F238E27FC236}">
                <a16:creationId xmlns:a16="http://schemas.microsoft.com/office/drawing/2014/main" id="{B31907FD-45A0-4A66-8D06-F7E35B504882}"/>
              </a:ext>
            </a:extLst>
          </p:cNvPr>
          <p:cNvSpPr/>
          <p:nvPr/>
        </p:nvSpPr>
        <p:spPr>
          <a:xfrm>
            <a:off x="89210" y="457200"/>
            <a:ext cx="9009070" cy="400110"/>
          </a:xfrm>
          <a:prstGeom prst="rect">
            <a:avLst/>
          </a:prstGeom>
        </p:spPr>
        <p:txBody>
          <a:bodyPr wrap="square">
            <a:spAutoFit/>
          </a:bodyPr>
          <a:lstStyle/>
          <a:p>
            <a:r>
              <a:rPr lang="en-US" sz="2000" b="1" i="0" dirty="0"/>
              <a:t>Final Step </a:t>
            </a:r>
            <a:r>
              <a:rPr lang="en-US" sz="2000" i="0" dirty="0"/>
              <a:t>– Aggregate risk due to all the accounted metrics in final risk node</a:t>
            </a:r>
            <a:endParaRPr lang="en-US" sz="2000" b="1" i="0" dirty="0"/>
          </a:p>
        </p:txBody>
      </p:sp>
    </p:spTree>
    <p:extLst>
      <p:ext uri="{BB962C8B-B14F-4D97-AF65-F5344CB8AC3E}">
        <p14:creationId xmlns:p14="http://schemas.microsoft.com/office/powerpoint/2010/main" val="712099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A9122F-9457-4AD9-A6EF-764F0617D147}"/>
              </a:ext>
            </a:extLst>
          </p:cNvPr>
          <p:cNvSpPr>
            <a:spLocks noGrp="1"/>
          </p:cNvSpPr>
          <p:nvPr>
            <p:ph type="title"/>
          </p:nvPr>
        </p:nvSpPr>
        <p:spPr>
          <a:xfrm>
            <a:off x="304800" y="324035"/>
            <a:ext cx="7110413" cy="1143000"/>
          </a:xfrm>
        </p:spPr>
        <p:txBody>
          <a:bodyPr/>
          <a:lstStyle/>
          <a:p>
            <a:r>
              <a:rPr lang="en-US" dirty="0"/>
              <a:t>Sources of Uncertainty</a:t>
            </a:r>
          </a:p>
        </p:txBody>
      </p:sp>
      <p:sp>
        <p:nvSpPr>
          <p:cNvPr id="5" name="Content Placeholder 2">
            <a:extLst>
              <a:ext uri="{FF2B5EF4-FFF2-40B4-BE49-F238E27FC236}">
                <a16:creationId xmlns:a16="http://schemas.microsoft.com/office/drawing/2014/main" id="{940C70B5-A0B6-43B4-B3EA-B69A1DBA8657}"/>
              </a:ext>
            </a:extLst>
          </p:cNvPr>
          <p:cNvSpPr>
            <a:spLocks noGrp="1"/>
          </p:cNvSpPr>
          <p:nvPr>
            <p:ph idx="1"/>
          </p:nvPr>
        </p:nvSpPr>
        <p:spPr>
          <a:xfrm>
            <a:off x="304800" y="1600200"/>
            <a:ext cx="8305800" cy="4362265"/>
          </a:xfrm>
        </p:spPr>
        <p:txBody>
          <a:bodyPr/>
          <a:lstStyle/>
          <a:p>
            <a:r>
              <a:rPr lang="en-US" dirty="0"/>
              <a:t>Skilled attackers can spoof IP address and appear to be on the internal network</a:t>
            </a:r>
          </a:p>
          <a:p>
            <a:r>
              <a:rPr lang="en-US" dirty="0"/>
              <a:t>First true origin of the connection request might be untraceable</a:t>
            </a:r>
          </a:p>
          <a:p>
            <a:r>
              <a:rPr lang="en-US" dirty="0"/>
              <a:t>Spoofing user permissions presents risk to the database</a:t>
            </a:r>
          </a:p>
          <a:p>
            <a:r>
              <a:rPr lang="en-US" dirty="0"/>
              <a:t>Specification bias in the model</a:t>
            </a:r>
          </a:p>
        </p:txBody>
      </p:sp>
    </p:spTree>
    <p:extLst>
      <p:ext uri="{BB962C8B-B14F-4D97-AF65-F5344CB8AC3E}">
        <p14:creationId xmlns:p14="http://schemas.microsoft.com/office/powerpoint/2010/main" val="1852457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1632"/>
            <a:ext cx="7110413" cy="1143000"/>
          </a:xfrm>
        </p:spPr>
        <p:txBody>
          <a:bodyPr/>
          <a:lstStyle/>
          <a:p>
            <a:r>
              <a:rPr lang="en-US" dirty="0"/>
              <a:t>Statistical Application</a:t>
            </a:r>
          </a:p>
        </p:txBody>
      </p:sp>
      <p:pic>
        <p:nvPicPr>
          <p:cNvPr id="6" name="Picture 5">
            <a:extLst>
              <a:ext uri="{FF2B5EF4-FFF2-40B4-BE49-F238E27FC236}">
                <a16:creationId xmlns:a16="http://schemas.microsoft.com/office/drawing/2014/main" id="{944934A9-824B-490C-BBA9-ED025F69CF4C}"/>
              </a:ext>
            </a:extLst>
          </p:cNvPr>
          <p:cNvPicPr>
            <a:picLocks noChangeAspect="1"/>
          </p:cNvPicPr>
          <p:nvPr/>
        </p:nvPicPr>
        <p:blipFill>
          <a:blip r:embed="rId2"/>
          <a:stretch>
            <a:fillRect/>
          </a:stretch>
        </p:blipFill>
        <p:spPr>
          <a:xfrm>
            <a:off x="685800" y="2133599"/>
            <a:ext cx="7772400" cy="4114801"/>
          </a:xfrm>
          <a:prstGeom prst="rect">
            <a:avLst/>
          </a:prstGeom>
        </p:spPr>
      </p:pic>
      <p:sp>
        <p:nvSpPr>
          <p:cNvPr id="4" name="Content Placeholder 3">
            <a:extLst>
              <a:ext uri="{FF2B5EF4-FFF2-40B4-BE49-F238E27FC236}">
                <a16:creationId xmlns:a16="http://schemas.microsoft.com/office/drawing/2014/main" id="{B5009CEF-74CA-45C1-BED4-5A533B193738}"/>
              </a:ext>
            </a:extLst>
          </p:cNvPr>
          <p:cNvSpPr>
            <a:spLocks noGrp="1"/>
          </p:cNvSpPr>
          <p:nvPr>
            <p:ph idx="1"/>
          </p:nvPr>
        </p:nvSpPr>
        <p:spPr>
          <a:xfrm>
            <a:off x="228600" y="914400"/>
            <a:ext cx="8763000" cy="4038600"/>
          </a:xfrm>
        </p:spPr>
        <p:txBody>
          <a:bodyPr/>
          <a:lstStyle/>
          <a:p>
            <a:r>
              <a:rPr lang="en-US" sz="2400" dirty="0"/>
              <a:t>Implemented conceptual framework as Bayesian Network</a:t>
            </a:r>
          </a:p>
          <a:p>
            <a:r>
              <a:rPr lang="en-US" sz="2400" dirty="0"/>
              <a:t>Directed edges represent dependencies</a:t>
            </a:r>
          </a:p>
          <a:p>
            <a:r>
              <a:rPr lang="en-US" sz="2400" dirty="0"/>
              <a:t>Figure shows marginal distribution for each node</a:t>
            </a:r>
          </a:p>
        </p:txBody>
      </p:sp>
    </p:spTree>
    <p:extLst>
      <p:ext uri="{BB962C8B-B14F-4D97-AF65-F5344CB8AC3E}">
        <p14:creationId xmlns:p14="http://schemas.microsoft.com/office/powerpoint/2010/main" val="4105954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1632"/>
            <a:ext cx="7110413" cy="1143000"/>
          </a:xfrm>
        </p:spPr>
        <p:txBody>
          <a:bodyPr/>
          <a:lstStyle/>
          <a:p>
            <a:r>
              <a:rPr lang="en-US" dirty="0"/>
              <a:t>Statistical Application</a:t>
            </a:r>
          </a:p>
        </p:txBody>
      </p:sp>
      <p:pic>
        <p:nvPicPr>
          <p:cNvPr id="6" name="Picture 5">
            <a:extLst>
              <a:ext uri="{FF2B5EF4-FFF2-40B4-BE49-F238E27FC236}">
                <a16:creationId xmlns:a16="http://schemas.microsoft.com/office/drawing/2014/main" id="{944934A9-824B-490C-BBA9-ED025F69CF4C}"/>
              </a:ext>
            </a:extLst>
          </p:cNvPr>
          <p:cNvPicPr>
            <a:picLocks noChangeAspect="1"/>
          </p:cNvPicPr>
          <p:nvPr/>
        </p:nvPicPr>
        <p:blipFill>
          <a:blip r:embed="rId2"/>
          <a:stretch>
            <a:fillRect/>
          </a:stretch>
        </p:blipFill>
        <p:spPr>
          <a:xfrm>
            <a:off x="685800" y="2133601"/>
            <a:ext cx="7772400" cy="4114801"/>
          </a:xfrm>
          <a:prstGeom prst="rect">
            <a:avLst/>
          </a:prstGeom>
        </p:spPr>
      </p:pic>
      <p:sp>
        <p:nvSpPr>
          <p:cNvPr id="4" name="Content Placeholder 3">
            <a:extLst>
              <a:ext uri="{FF2B5EF4-FFF2-40B4-BE49-F238E27FC236}">
                <a16:creationId xmlns:a16="http://schemas.microsoft.com/office/drawing/2014/main" id="{B5009CEF-74CA-45C1-BED4-5A533B193738}"/>
              </a:ext>
            </a:extLst>
          </p:cNvPr>
          <p:cNvSpPr>
            <a:spLocks noGrp="1"/>
          </p:cNvSpPr>
          <p:nvPr>
            <p:ph idx="1"/>
          </p:nvPr>
        </p:nvSpPr>
        <p:spPr>
          <a:xfrm>
            <a:off x="228600" y="914400"/>
            <a:ext cx="8763000" cy="4038600"/>
          </a:xfrm>
        </p:spPr>
        <p:txBody>
          <a:bodyPr/>
          <a:lstStyle/>
          <a:p>
            <a:r>
              <a:rPr lang="en-US" sz="2400" dirty="0"/>
              <a:t>Priors for Sensor inputs inducted from cyber reports</a:t>
            </a:r>
          </a:p>
          <a:p>
            <a:r>
              <a:rPr lang="en-US" sz="2400" dirty="0"/>
              <a:t>Conditional probability tables hypothesized by collaborating with experts in risk and cybersecurity</a:t>
            </a:r>
          </a:p>
        </p:txBody>
      </p:sp>
    </p:spTree>
    <p:extLst>
      <p:ext uri="{BB962C8B-B14F-4D97-AF65-F5344CB8AC3E}">
        <p14:creationId xmlns:p14="http://schemas.microsoft.com/office/powerpoint/2010/main" val="2004579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1632"/>
            <a:ext cx="7110413" cy="1143000"/>
          </a:xfrm>
        </p:spPr>
        <p:txBody>
          <a:bodyPr/>
          <a:lstStyle/>
          <a:p>
            <a:r>
              <a:rPr lang="en-US" dirty="0"/>
              <a:t>Statistical Application</a:t>
            </a:r>
          </a:p>
        </p:txBody>
      </p:sp>
      <p:pic>
        <p:nvPicPr>
          <p:cNvPr id="6" name="Picture 5">
            <a:extLst>
              <a:ext uri="{FF2B5EF4-FFF2-40B4-BE49-F238E27FC236}">
                <a16:creationId xmlns:a16="http://schemas.microsoft.com/office/drawing/2014/main" id="{944934A9-824B-490C-BBA9-ED025F69CF4C}"/>
              </a:ext>
            </a:extLst>
          </p:cNvPr>
          <p:cNvPicPr>
            <a:picLocks noChangeAspect="1"/>
          </p:cNvPicPr>
          <p:nvPr/>
        </p:nvPicPr>
        <p:blipFill>
          <a:blip r:embed="rId2"/>
          <a:stretch>
            <a:fillRect/>
          </a:stretch>
        </p:blipFill>
        <p:spPr>
          <a:xfrm>
            <a:off x="685800" y="2133601"/>
            <a:ext cx="7772400" cy="4114801"/>
          </a:xfrm>
          <a:prstGeom prst="rect">
            <a:avLst/>
          </a:prstGeom>
        </p:spPr>
      </p:pic>
      <p:sp>
        <p:nvSpPr>
          <p:cNvPr id="4" name="Content Placeholder 3">
            <a:extLst>
              <a:ext uri="{FF2B5EF4-FFF2-40B4-BE49-F238E27FC236}">
                <a16:creationId xmlns:a16="http://schemas.microsoft.com/office/drawing/2014/main" id="{B5009CEF-74CA-45C1-BED4-5A533B193738}"/>
              </a:ext>
            </a:extLst>
          </p:cNvPr>
          <p:cNvSpPr>
            <a:spLocks noGrp="1"/>
          </p:cNvSpPr>
          <p:nvPr>
            <p:ph idx="1"/>
          </p:nvPr>
        </p:nvSpPr>
        <p:spPr>
          <a:xfrm>
            <a:off x="228600" y="914400"/>
            <a:ext cx="8763000" cy="4038600"/>
          </a:xfrm>
        </p:spPr>
        <p:txBody>
          <a:bodyPr/>
          <a:lstStyle/>
          <a:p>
            <a:r>
              <a:rPr lang="en-US" sz="2400" dirty="0"/>
              <a:t>Risk to database calculated by conditional probability P(R|S)</a:t>
            </a:r>
          </a:p>
          <a:p>
            <a:r>
              <a:rPr lang="en-US" sz="2400" dirty="0"/>
              <a:t>S is the input state of the model – observed by setting evidence for sensor inputs and human skill indicators</a:t>
            </a:r>
          </a:p>
        </p:txBody>
      </p:sp>
    </p:spTree>
    <p:extLst>
      <p:ext uri="{BB962C8B-B14F-4D97-AF65-F5344CB8AC3E}">
        <p14:creationId xmlns:p14="http://schemas.microsoft.com/office/powerpoint/2010/main" val="3806273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409551F-4E46-4ABD-84E1-990B48376ABD}"/>
              </a:ext>
            </a:extLst>
          </p:cNvPr>
          <p:cNvGraphicFramePr>
            <a:graphicFrameLocks noGrp="1"/>
          </p:cNvGraphicFramePr>
          <p:nvPr>
            <p:extLst>
              <p:ext uri="{D42A27DB-BD31-4B8C-83A1-F6EECF244321}">
                <p14:modId xmlns:p14="http://schemas.microsoft.com/office/powerpoint/2010/main" val="880958615"/>
              </p:ext>
            </p:extLst>
          </p:nvPr>
        </p:nvGraphicFramePr>
        <p:xfrm>
          <a:off x="3200400" y="696350"/>
          <a:ext cx="5880264" cy="5143145"/>
        </p:xfrm>
        <a:graphic>
          <a:graphicData uri="http://schemas.openxmlformats.org/drawingml/2006/table">
            <a:tbl>
              <a:tblPr firstRow="1" bandRow="1"/>
              <a:tblGrid>
                <a:gridCol w="1322609">
                  <a:extLst>
                    <a:ext uri="{9D8B030D-6E8A-4147-A177-3AD203B41FA5}">
                      <a16:colId xmlns:a16="http://schemas.microsoft.com/office/drawing/2014/main" val="20000"/>
                    </a:ext>
                  </a:extLst>
                </a:gridCol>
                <a:gridCol w="2274427">
                  <a:extLst>
                    <a:ext uri="{9D8B030D-6E8A-4147-A177-3AD203B41FA5}">
                      <a16:colId xmlns:a16="http://schemas.microsoft.com/office/drawing/2014/main" val="20001"/>
                    </a:ext>
                  </a:extLst>
                </a:gridCol>
                <a:gridCol w="2283228">
                  <a:extLst>
                    <a:ext uri="{9D8B030D-6E8A-4147-A177-3AD203B41FA5}">
                      <a16:colId xmlns:a16="http://schemas.microsoft.com/office/drawing/2014/main" val="20002"/>
                    </a:ext>
                  </a:extLst>
                </a:gridCol>
              </a:tblGrid>
              <a:tr h="243879">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200" dirty="0">
                          <a:effectLst/>
                          <a:latin typeface="+mj-lt"/>
                        </a:rPr>
                        <a:t>Variable</a:t>
                      </a: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gn="ctr">
                        <a:lnSpc>
                          <a:spcPct val="115000"/>
                        </a:lnSpc>
                        <a:spcBef>
                          <a:spcPts val="0"/>
                        </a:spcBef>
                        <a:spcAft>
                          <a:spcPts val="1000"/>
                        </a:spcAft>
                      </a:pPr>
                      <a:r>
                        <a:rPr lang="en-US" sz="1200" dirty="0">
                          <a:effectLst/>
                          <a:latin typeface="+mj-lt"/>
                        </a:rPr>
                        <a:t>State </a:t>
                      </a:r>
                      <a:r>
                        <a:rPr lang="en-US" sz="1200" u="sng" dirty="0">
                          <a:effectLst/>
                          <a:latin typeface="+mj-lt"/>
                        </a:rPr>
                        <a:t>S</a:t>
                      </a:r>
                      <a:r>
                        <a:rPr lang="en-US" sz="1200" u="sng" baseline="-25000" dirty="0">
                          <a:effectLst/>
                          <a:latin typeface="+mj-lt"/>
                        </a:rPr>
                        <a:t>1</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gn="ctr">
                        <a:lnSpc>
                          <a:spcPct val="115000"/>
                        </a:lnSpc>
                        <a:spcBef>
                          <a:spcPts val="0"/>
                        </a:spcBef>
                        <a:spcAft>
                          <a:spcPts val="1000"/>
                        </a:spcAft>
                      </a:pPr>
                      <a:r>
                        <a:rPr lang="en-US" sz="1200" dirty="0">
                          <a:effectLst/>
                          <a:latin typeface="+mj-lt"/>
                        </a:rPr>
                        <a:t>State </a:t>
                      </a:r>
                      <a:r>
                        <a:rPr lang="en-US" sz="1200" u="sng" dirty="0">
                          <a:effectLst/>
                          <a:latin typeface="+mj-lt"/>
                        </a:rPr>
                        <a:t>S</a:t>
                      </a:r>
                      <a:r>
                        <a:rPr lang="en-US" sz="1200" u="sng" baseline="-25000" dirty="0">
                          <a:effectLst/>
                          <a:latin typeface="+mj-lt"/>
                        </a:rPr>
                        <a:t>2</a:t>
                      </a:r>
                      <a:endParaRPr lang="en-US" sz="1200" dirty="0">
                        <a:effectLst/>
                        <a:latin typeface="+mj-lt"/>
                        <a:ea typeface="SimSun" panose="02010600030101010101" pitchFamily="2" charset="-122"/>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22027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200" kern="1200" dirty="0">
                          <a:effectLst/>
                          <a:latin typeface="+mj-lt"/>
                        </a:rPr>
                        <a:t>Port (P)</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200" kern="1200" dirty="0">
                          <a:effectLst/>
                          <a:latin typeface="+mj-lt"/>
                          <a:ea typeface="SimSun" panose="02010600030101010101" pitchFamily="2" charset="-122"/>
                        </a:rPr>
                        <a:t>p80 (Medium risk)</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200" kern="1200" dirty="0">
                          <a:effectLst/>
                          <a:latin typeface="+mj-lt"/>
                          <a:ea typeface="SimSun" panose="02010600030101010101" pitchFamily="2" charset="-122"/>
                        </a:rPr>
                        <a:t>p445 (Very high risk)</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41320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200" kern="1200" dirty="0">
                          <a:effectLst/>
                          <a:latin typeface="+mj-lt"/>
                        </a:rPr>
                        <a:t>Attacker Skill (AS)</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200" kern="1200" dirty="0">
                          <a:effectLst/>
                          <a:latin typeface="+mj-lt"/>
                        </a:rPr>
                        <a:t>Medium Skill (Medium to high risk)</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200" kern="1200" dirty="0">
                          <a:effectLst/>
                          <a:latin typeface="+mj-lt"/>
                        </a:rPr>
                        <a:t>Medium Skill (Medium to high risk)</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22027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200" kern="1200" dirty="0">
                          <a:effectLst/>
                          <a:latin typeface="+mj-lt"/>
                        </a:rPr>
                        <a:t>Connection (C0)</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200" kern="1200" dirty="0">
                          <a:effectLst/>
                          <a:latin typeface="+mj-lt"/>
                        </a:rPr>
                        <a:t>Internal, (Low risk)</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200" kern="1200" dirty="0">
                          <a:effectLst/>
                          <a:latin typeface="+mj-lt"/>
                        </a:rPr>
                        <a:t>External, (High risk)</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r h="41320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200" kern="1200" dirty="0">
                          <a:effectLst/>
                          <a:latin typeface="+mj-lt"/>
                        </a:rPr>
                        <a:t>Malicious IP Database (IP)</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200" kern="1200" dirty="0">
                          <a:effectLst/>
                          <a:latin typeface="+mj-lt"/>
                        </a:rPr>
                        <a:t>Not listed, (Low risk) </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200" kern="1200" dirty="0">
                          <a:effectLst/>
                          <a:latin typeface="+mj-lt"/>
                        </a:rPr>
                        <a:t>Malicious Listed IP, (High risk) </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4"/>
                  </a:ext>
                </a:extLst>
              </a:tr>
              <a:tr h="1183704">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200" kern="1200" dirty="0">
                          <a:effectLst/>
                          <a:latin typeface="+mj-lt"/>
                        </a:rPr>
                        <a:t>Country Threat Index (CTI)</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200" kern="1200" dirty="0">
                          <a:effectLst/>
                          <a:latin typeface="+mj-lt"/>
                          <a:ea typeface="SimSun" panose="02010600030101010101" pitchFamily="2" charset="-122"/>
                        </a:rPr>
                        <a:t>P(L| Country = USA) = 0.203</a:t>
                      </a:r>
                    </a:p>
                    <a:p>
                      <a:pPr marL="0" marR="0" algn="ctr">
                        <a:spcBef>
                          <a:spcPts val="0"/>
                        </a:spcBef>
                        <a:spcAft>
                          <a:spcPts val="0"/>
                        </a:spcAft>
                      </a:pPr>
                      <a:r>
                        <a:rPr lang="en-US" sz="1200" kern="1200" dirty="0">
                          <a:effectLst/>
                          <a:latin typeface="+mj-lt"/>
                          <a:ea typeface="SimSun" panose="02010600030101010101" pitchFamily="2" charset="-122"/>
                        </a:rPr>
                        <a:t>P(M| Country = USA) = 0.457</a:t>
                      </a:r>
                    </a:p>
                    <a:p>
                      <a:pPr marL="0" marR="0" algn="ctr">
                        <a:spcBef>
                          <a:spcPts val="0"/>
                        </a:spcBef>
                        <a:spcAft>
                          <a:spcPts val="0"/>
                        </a:spcAft>
                      </a:pPr>
                      <a:r>
                        <a:rPr lang="en-US" sz="1200" kern="1200" dirty="0">
                          <a:effectLst/>
                          <a:latin typeface="+mj-lt"/>
                          <a:ea typeface="SimSun" panose="02010600030101010101" pitchFamily="2" charset="-122"/>
                        </a:rPr>
                        <a:t>P(H| Country = USA) = 0.289</a:t>
                      </a:r>
                    </a:p>
                    <a:p>
                      <a:pPr marL="0" marR="0" algn="ctr">
                        <a:spcBef>
                          <a:spcPts val="0"/>
                        </a:spcBef>
                        <a:spcAft>
                          <a:spcPts val="0"/>
                        </a:spcAft>
                      </a:pPr>
                      <a:r>
                        <a:rPr lang="en-US" sz="1200" kern="1200" dirty="0">
                          <a:effectLst/>
                          <a:latin typeface="+mj-lt"/>
                          <a:ea typeface="SimSun" panose="02010600030101010101" pitchFamily="2" charset="-122"/>
                        </a:rPr>
                        <a:t>P(VH| Country = USA) = 0.051</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200" kern="1200" dirty="0">
                          <a:effectLst/>
                          <a:latin typeface="+mj-lt"/>
                          <a:ea typeface="SimSun" panose="02010600030101010101" pitchFamily="2" charset="-122"/>
                        </a:rPr>
                        <a:t>P(L| Country = China) = 0.061</a:t>
                      </a:r>
                    </a:p>
                    <a:p>
                      <a:pPr marL="0" marR="0" algn="ctr">
                        <a:spcBef>
                          <a:spcPts val="0"/>
                        </a:spcBef>
                        <a:spcAft>
                          <a:spcPts val="0"/>
                        </a:spcAft>
                      </a:pPr>
                      <a:r>
                        <a:rPr lang="en-US" sz="1200" kern="1200" dirty="0">
                          <a:effectLst/>
                          <a:latin typeface="+mj-lt"/>
                          <a:ea typeface="SimSun" panose="02010600030101010101" pitchFamily="2" charset="-122"/>
                        </a:rPr>
                        <a:t>P(M| Country = China) = 0.308</a:t>
                      </a:r>
                    </a:p>
                    <a:p>
                      <a:pPr marL="0" marR="0" algn="ctr">
                        <a:spcBef>
                          <a:spcPts val="0"/>
                        </a:spcBef>
                        <a:spcAft>
                          <a:spcPts val="0"/>
                        </a:spcAft>
                      </a:pPr>
                      <a:r>
                        <a:rPr lang="en-US" sz="1200" kern="1200" dirty="0">
                          <a:effectLst/>
                          <a:latin typeface="+mj-lt"/>
                          <a:ea typeface="SimSun" panose="02010600030101010101" pitchFamily="2" charset="-122"/>
                        </a:rPr>
                        <a:t>P(H| Country = China) = 0.445</a:t>
                      </a:r>
                    </a:p>
                    <a:p>
                      <a:pPr marL="0" marR="0" algn="ctr">
                        <a:spcBef>
                          <a:spcPts val="0"/>
                        </a:spcBef>
                        <a:spcAft>
                          <a:spcPts val="0"/>
                        </a:spcAft>
                      </a:pPr>
                      <a:r>
                        <a:rPr lang="en-US" sz="1200" kern="1200" dirty="0">
                          <a:effectLst/>
                          <a:latin typeface="+mj-lt"/>
                          <a:ea typeface="SimSun" panose="02010600030101010101" pitchFamily="2" charset="-122"/>
                        </a:rPr>
                        <a:t>P(VH| Country = China) = 0.185</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5"/>
                  </a:ext>
                </a:extLst>
              </a:tr>
              <a:tr h="41320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200" kern="1200" dirty="0">
                          <a:effectLst/>
                          <a:latin typeface="+mj-lt"/>
                        </a:rPr>
                        <a:t>Defense (D)</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200" kern="1200" dirty="0">
                          <a:effectLst/>
                          <a:latin typeface="+mj-lt"/>
                        </a:rPr>
                        <a:t>High Skill (Medium to low  risk)</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200" kern="1200" dirty="0">
                          <a:effectLst/>
                          <a:latin typeface="+mj-lt"/>
                        </a:rPr>
                        <a:t>High Skill (Medium to low  risk)</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6"/>
                  </a:ext>
                </a:extLst>
              </a:tr>
              <a:tr h="41320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200" kern="1200" dirty="0">
                          <a:effectLst/>
                          <a:latin typeface="+mj-lt"/>
                        </a:rPr>
                        <a:t>User Permission (UP)</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200" kern="1200" dirty="0">
                          <a:effectLst/>
                          <a:latin typeface="+mj-lt"/>
                        </a:rPr>
                        <a:t>Low, (Low risk)</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200" kern="1200" dirty="0">
                          <a:effectLst/>
                          <a:latin typeface="+mj-lt"/>
                        </a:rPr>
                        <a:t>High, (High risk)</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7"/>
                  </a:ext>
                </a:extLst>
              </a:tr>
              <a:tr h="60614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200" kern="1200" dirty="0">
                          <a:effectLst/>
                          <a:latin typeface="+mj-lt"/>
                        </a:rPr>
                        <a:t>Required Access Level (RAL)</a:t>
                      </a:r>
                      <a:endParaRPr lang="en-US" sz="12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lnSpc>
                          <a:spcPct val="115000"/>
                        </a:lnSpc>
                        <a:spcBef>
                          <a:spcPts val="0"/>
                        </a:spcBef>
                        <a:spcAft>
                          <a:spcPts val="0"/>
                        </a:spcAft>
                      </a:pPr>
                      <a:r>
                        <a:rPr lang="en-US" sz="1200" kern="1200" dirty="0">
                          <a:effectLst/>
                          <a:latin typeface="+mj-lt"/>
                        </a:rPr>
                        <a:t>Low, (Low risk)</a:t>
                      </a:r>
                      <a:endParaRPr lang="en-US" sz="1200" b="1"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lnSpc>
                          <a:spcPct val="115000"/>
                        </a:lnSpc>
                        <a:spcBef>
                          <a:spcPts val="0"/>
                        </a:spcBef>
                        <a:spcAft>
                          <a:spcPts val="0"/>
                        </a:spcAft>
                      </a:pPr>
                      <a:r>
                        <a:rPr lang="en-US" sz="1200" kern="1200" dirty="0">
                          <a:effectLst/>
                          <a:latin typeface="+mj-lt"/>
                        </a:rPr>
                        <a:t>High, (High risk)</a:t>
                      </a:r>
                      <a:endParaRPr lang="en-US" sz="1200" b="1"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226914041"/>
                  </a:ext>
                </a:extLst>
              </a:tr>
              <a:tr h="89595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kumimoji="0" lang="en-US" sz="1200" b="1" i="0" u="none" strike="noStrike" kern="1200" cap="none" spc="0" normalizeH="0" baseline="0" noProof="0" dirty="0">
                          <a:ln>
                            <a:noFill/>
                          </a:ln>
                          <a:solidFill>
                            <a:prstClr val="black"/>
                          </a:solidFill>
                          <a:effectLst/>
                          <a:uLnTx/>
                          <a:uFillTx/>
                          <a:latin typeface="+mj-lt"/>
                          <a:ea typeface="+mn-ea"/>
                          <a:cs typeface="+mn-cs"/>
                        </a:rPr>
                        <a:t>Risk of Database Compromise (R)</a:t>
                      </a:r>
                      <a:endParaRPr lang="en-US" sz="1200" b="1"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lnSpc>
                          <a:spcPct val="115000"/>
                        </a:lnSpc>
                        <a:spcBef>
                          <a:spcPts val="0"/>
                        </a:spcBef>
                        <a:spcAft>
                          <a:spcPts val="0"/>
                        </a:spcAft>
                      </a:pPr>
                      <a:r>
                        <a:rPr lang="en-US" sz="1200" b="1" dirty="0">
                          <a:effectLst/>
                          <a:latin typeface="+mj-lt"/>
                          <a:ea typeface="SimSun" panose="02010600030101010101" pitchFamily="2" charset="-122"/>
                        </a:rPr>
                        <a:t>P(L|S</a:t>
                      </a:r>
                      <a:r>
                        <a:rPr lang="en-US" sz="1200" b="1" baseline="-25000" dirty="0">
                          <a:effectLst/>
                          <a:latin typeface="+mj-lt"/>
                          <a:ea typeface="SimSun" panose="02010600030101010101" pitchFamily="2" charset="-122"/>
                        </a:rPr>
                        <a:t>1</a:t>
                      </a:r>
                      <a:r>
                        <a:rPr lang="en-US" sz="1200" b="1" baseline="0" dirty="0">
                          <a:effectLst/>
                          <a:latin typeface="+mj-lt"/>
                          <a:ea typeface="SimSun" panose="02010600030101010101" pitchFamily="2" charset="-122"/>
                        </a:rPr>
                        <a:t>) = 0.383</a:t>
                      </a:r>
                    </a:p>
                    <a:p>
                      <a:pPr marL="0" marR="0" lvl="0" indent="0" algn="ctr" defTabSz="2194560" rtl="0" eaLnBrk="1" fontAlgn="auto" latinLnBrk="0" hangingPunct="1">
                        <a:lnSpc>
                          <a:spcPct val="115000"/>
                        </a:lnSpc>
                        <a:spcBef>
                          <a:spcPts val="0"/>
                        </a:spcBef>
                        <a:spcAft>
                          <a:spcPts val="0"/>
                        </a:spcAft>
                        <a:buClrTx/>
                        <a:buSzTx/>
                        <a:buFontTx/>
                        <a:buNone/>
                        <a:tabLst/>
                        <a:defRPr/>
                      </a:pPr>
                      <a:r>
                        <a:rPr lang="en-US" sz="1200" b="1" dirty="0">
                          <a:effectLst/>
                          <a:latin typeface="+mj-lt"/>
                          <a:ea typeface="SimSun" panose="02010600030101010101" pitchFamily="2" charset="-122"/>
                        </a:rPr>
                        <a:t>P(M|S</a:t>
                      </a:r>
                      <a:r>
                        <a:rPr lang="en-US" sz="1200" b="1" baseline="-25000" dirty="0">
                          <a:effectLst/>
                          <a:latin typeface="+mj-lt"/>
                          <a:ea typeface="SimSun" panose="02010600030101010101" pitchFamily="2" charset="-122"/>
                        </a:rPr>
                        <a:t>1</a:t>
                      </a:r>
                      <a:r>
                        <a:rPr lang="en-US" sz="1200" b="1" baseline="0" dirty="0">
                          <a:effectLst/>
                          <a:latin typeface="+mj-lt"/>
                          <a:ea typeface="SimSun" panose="02010600030101010101" pitchFamily="2" charset="-122"/>
                        </a:rPr>
                        <a:t>) = 0.376</a:t>
                      </a:r>
                      <a:endParaRPr lang="en-US" sz="1200" b="1" dirty="0">
                        <a:effectLst/>
                        <a:latin typeface="+mj-lt"/>
                        <a:ea typeface="SimSun" panose="02010600030101010101" pitchFamily="2" charset="-122"/>
                      </a:endParaRPr>
                    </a:p>
                    <a:p>
                      <a:pPr marL="0" marR="0" lvl="0" indent="0" algn="ctr" defTabSz="2194560" rtl="0" eaLnBrk="1" fontAlgn="auto" latinLnBrk="0" hangingPunct="1">
                        <a:lnSpc>
                          <a:spcPct val="115000"/>
                        </a:lnSpc>
                        <a:spcBef>
                          <a:spcPts val="0"/>
                        </a:spcBef>
                        <a:spcAft>
                          <a:spcPts val="0"/>
                        </a:spcAft>
                        <a:buClrTx/>
                        <a:buSzTx/>
                        <a:buFontTx/>
                        <a:buNone/>
                        <a:tabLst/>
                        <a:defRPr/>
                      </a:pPr>
                      <a:r>
                        <a:rPr lang="en-US" sz="1200" b="1" dirty="0">
                          <a:effectLst/>
                          <a:latin typeface="+mj-lt"/>
                          <a:ea typeface="SimSun" panose="02010600030101010101" pitchFamily="2" charset="-122"/>
                        </a:rPr>
                        <a:t>P(H|S</a:t>
                      </a:r>
                      <a:r>
                        <a:rPr lang="en-US" sz="1200" b="1" baseline="-25000" dirty="0">
                          <a:effectLst/>
                          <a:latin typeface="+mj-lt"/>
                          <a:ea typeface="SimSun" panose="02010600030101010101" pitchFamily="2" charset="-122"/>
                        </a:rPr>
                        <a:t>1</a:t>
                      </a:r>
                      <a:r>
                        <a:rPr lang="en-US" sz="1200" b="1" baseline="0" dirty="0">
                          <a:effectLst/>
                          <a:latin typeface="+mj-lt"/>
                          <a:ea typeface="SimSun" panose="02010600030101010101" pitchFamily="2" charset="-122"/>
                        </a:rPr>
                        <a:t>) = 0.161</a:t>
                      </a:r>
                      <a:endParaRPr lang="en-US" sz="1200" b="1" dirty="0">
                        <a:effectLst/>
                        <a:latin typeface="+mj-lt"/>
                        <a:ea typeface="SimSun" panose="02010600030101010101" pitchFamily="2" charset="-122"/>
                      </a:endParaRPr>
                    </a:p>
                    <a:p>
                      <a:pPr marL="0" marR="0" lvl="0" indent="0" algn="ctr" defTabSz="2194560" rtl="0" eaLnBrk="1" fontAlgn="auto" latinLnBrk="0" hangingPunct="1">
                        <a:lnSpc>
                          <a:spcPct val="115000"/>
                        </a:lnSpc>
                        <a:spcBef>
                          <a:spcPts val="0"/>
                        </a:spcBef>
                        <a:spcAft>
                          <a:spcPts val="0"/>
                        </a:spcAft>
                        <a:buClrTx/>
                        <a:buSzTx/>
                        <a:buFontTx/>
                        <a:buNone/>
                        <a:tabLst/>
                        <a:defRPr/>
                      </a:pPr>
                      <a:r>
                        <a:rPr lang="en-US" sz="1200" b="1" dirty="0">
                          <a:effectLst/>
                          <a:latin typeface="+mj-lt"/>
                          <a:ea typeface="SimSun" panose="02010600030101010101" pitchFamily="2" charset="-122"/>
                        </a:rPr>
                        <a:t>P(VH|S</a:t>
                      </a:r>
                      <a:r>
                        <a:rPr lang="en-US" sz="1200" b="1" baseline="-25000" dirty="0">
                          <a:effectLst/>
                          <a:latin typeface="+mj-lt"/>
                          <a:ea typeface="SimSun" panose="02010600030101010101" pitchFamily="2" charset="-122"/>
                        </a:rPr>
                        <a:t>1</a:t>
                      </a:r>
                      <a:r>
                        <a:rPr lang="en-US" sz="1200" b="1" baseline="0" dirty="0">
                          <a:effectLst/>
                          <a:latin typeface="+mj-lt"/>
                          <a:ea typeface="SimSun" panose="02010600030101010101" pitchFamily="2" charset="-122"/>
                        </a:rPr>
                        <a:t>) = 0.08</a:t>
                      </a:r>
                      <a:endParaRPr lang="en-US" sz="1200" b="1"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lnSpc>
                          <a:spcPct val="115000"/>
                        </a:lnSpc>
                        <a:spcBef>
                          <a:spcPts val="0"/>
                        </a:spcBef>
                        <a:spcAft>
                          <a:spcPts val="0"/>
                        </a:spcAft>
                      </a:pPr>
                      <a:r>
                        <a:rPr lang="en-US" sz="1200" b="1" dirty="0">
                          <a:effectLst/>
                          <a:latin typeface="+mj-lt"/>
                          <a:ea typeface="SimSun" panose="02010600030101010101" pitchFamily="2" charset="-122"/>
                        </a:rPr>
                        <a:t>P(L|S</a:t>
                      </a:r>
                      <a:r>
                        <a:rPr lang="en-US" sz="1200" b="1" baseline="-25000" dirty="0">
                          <a:effectLst/>
                          <a:latin typeface="+mj-lt"/>
                          <a:ea typeface="SimSun" panose="02010600030101010101" pitchFamily="2" charset="-122"/>
                        </a:rPr>
                        <a:t>2</a:t>
                      </a:r>
                      <a:r>
                        <a:rPr lang="en-US" sz="1200" b="1" baseline="0" dirty="0">
                          <a:effectLst/>
                          <a:latin typeface="+mj-lt"/>
                          <a:ea typeface="SimSun" panose="02010600030101010101" pitchFamily="2" charset="-122"/>
                        </a:rPr>
                        <a:t>) = 0.098</a:t>
                      </a:r>
                    </a:p>
                    <a:p>
                      <a:pPr marL="0" marR="0" lvl="0" indent="0" algn="ctr" defTabSz="2194560" rtl="0" eaLnBrk="1" fontAlgn="auto" latinLnBrk="0" hangingPunct="1">
                        <a:lnSpc>
                          <a:spcPct val="115000"/>
                        </a:lnSpc>
                        <a:spcBef>
                          <a:spcPts val="0"/>
                        </a:spcBef>
                        <a:spcAft>
                          <a:spcPts val="0"/>
                        </a:spcAft>
                        <a:buClrTx/>
                        <a:buSzTx/>
                        <a:buFontTx/>
                        <a:buNone/>
                        <a:tabLst/>
                        <a:defRPr/>
                      </a:pPr>
                      <a:r>
                        <a:rPr lang="en-US" sz="1200" b="1" dirty="0">
                          <a:effectLst/>
                          <a:latin typeface="+mj-lt"/>
                          <a:ea typeface="SimSun" panose="02010600030101010101" pitchFamily="2" charset="-122"/>
                        </a:rPr>
                        <a:t>P(M|S</a:t>
                      </a:r>
                      <a:r>
                        <a:rPr lang="en-US" sz="1200" b="1" baseline="-25000" dirty="0">
                          <a:effectLst/>
                          <a:latin typeface="+mj-lt"/>
                          <a:ea typeface="SimSun" panose="02010600030101010101" pitchFamily="2" charset="-122"/>
                        </a:rPr>
                        <a:t>2</a:t>
                      </a:r>
                      <a:r>
                        <a:rPr lang="en-US" sz="1200" b="1" baseline="0" dirty="0">
                          <a:effectLst/>
                          <a:latin typeface="+mj-lt"/>
                          <a:ea typeface="SimSun" panose="02010600030101010101" pitchFamily="2" charset="-122"/>
                        </a:rPr>
                        <a:t>) = 0.215</a:t>
                      </a:r>
                      <a:endParaRPr lang="en-US" sz="1200" b="1" dirty="0">
                        <a:effectLst/>
                        <a:latin typeface="+mj-lt"/>
                        <a:ea typeface="SimSun" panose="02010600030101010101" pitchFamily="2" charset="-122"/>
                      </a:endParaRPr>
                    </a:p>
                    <a:p>
                      <a:pPr marL="0" marR="0" lvl="0" indent="0" algn="ctr" defTabSz="2194560" rtl="0" eaLnBrk="1" fontAlgn="auto" latinLnBrk="0" hangingPunct="1">
                        <a:lnSpc>
                          <a:spcPct val="115000"/>
                        </a:lnSpc>
                        <a:spcBef>
                          <a:spcPts val="0"/>
                        </a:spcBef>
                        <a:spcAft>
                          <a:spcPts val="0"/>
                        </a:spcAft>
                        <a:buClrTx/>
                        <a:buSzTx/>
                        <a:buFontTx/>
                        <a:buNone/>
                        <a:tabLst/>
                        <a:defRPr/>
                      </a:pPr>
                      <a:r>
                        <a:rPr lang="en-US" sz="1200" b="1" dirty="0">
                          <a:effectLst/>
                          <a:latin typeface="+mj-lt"/>
                          <a:ea typeface="SimSun" panose="02010600030101010101" pitchFamily="2" charset="-122"/>
                        </a:rPr>
                        <a:t>P(H|S</a:t>
                      </a:r>
                      <a:r>
                        <a:rPr lang="en-US" sz="1200" b="1" baseline="-25000" dirty="0">
                          <a:effectLst/>
                          <a:latin typeface="+mj-lt"/>
                          <a:ea typeface="SimSun" panose="02010600030101010101" pitchFamily="2" charset="-122"/>
                        </a:rPr>
                        <a:t>2</a:t>
                      </a:r>
                      <a:r>
                        <a:rPr lang="en-US" sz="1200" b="1" baseline="0" dirty="0">
                          <a:effectLst/>
                          <a:latin typeface="+mj-lt"/>
                          <a:ea typeface="SimSun" panose="02010600030101010101" pitchFamily="2" charset="-122"/>
                        </a:rPr>
                        <a:t>) = 0.508</a:t>
                      </a:r>
                      <a:endParaRPr lang="en-US" sz="1200" b="1" dirty="0">
                        <a:effectLst/>
                        <a:latin typeface="+mj-lt"/>
                        <a:ea typeface="SimSun" panose="02010600030101010101" pitchFamily="2" charset="-122"/>
                      </a:endParaRPr>
                    </a:p>
                    <a:p>
                      <a:pPr marL="0" marR="0" lvl="0" indent="0" algn="ctr" defTabSz="2194560" rtl="0" eaLnBrk="1" fontAlgn="auto" latinLnBrk="0" hangingPunct="1">
                        <a:lnSpc>
                          <a:spcPct val="115000"/>
                        </a:lnSpc>
                        <a:spcBef>
                          <a:spcPts val="0"/>
                        </a:spcBef>
                        <a:spcAft>
                          <a:spcPts val="0"/>
                        </a:spcAft>
                        <a:buClrTx/>
                        <a:buSzTx/>
                        <a:buFontTx/>
                        <a:buNone/>
                        <a:tabLst/>
                        <a:defRPr/>
                      </a:pPr>
                      <a:r>
                        <a:rPr lang="en-US" sz="1200" b="1" dirty="0">
                          <a:effectLst/>
                          <a:latin typeface="+mj-lt"/>
                          <a:ea typeface="SimSun" panose="02010600030101010101" pitchFamily="2" charset="-122"/>
                        </a:rPr>
                        <a:t>P(VH|S</a:t>
                      </a:r>
                      <a:r>
                        <a:rPr lang="en-US" sz="1200" b="1" baseline="-25000" dirty="0">
                          <a:effectLst/>
                          <a:latin typeface="+mj-lt"/>
                          <a:ea typeface="SimSun" panose="02010600030101010101" pitchFamily="2" charset="-122"/>
                        </a:rPr>
                        <a:t>2</a:t>
                      </a:r>
                      <a:r>
                        <a:rPr lang="en-US" sz="1200" b="1" baseline="0" dirty="0">
                          <a:effectLst/>
                          <a:latin typeface="+mj-lt"/>
                          <a:ea typeface="SimSun" panose="02010600030101010101" pitchFamily="2" charset="-122"/>
                        </a:rPr>
                        <a:t>) = 0.179</a:t>
                      </a:r>
                      <a:endParaRPr lang="en-US" sz="1200" b="1"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58517134"/>
                  </a:ext>
                </a:extLst>
              </a:tr>
            </a:tbl>
          </a:graphicData>
        </a:graphic>
      </p:graphicFrame>
      <p:sp>
        <p:nvSpPr>
          <p:cNvPr id="5" name="Title 1">
            <a:extLst>
              <a:ext uri="{FF2B5EF4-FFF2-40B4-BE49-F238E27FC236}">
                <a16:creationId xmlns:a16="http://schemas.microsoft.com/office/drawing/2014/main" id="{9638A442-53A8-47C3-B510-5F35EC75FCF7}"/>
              </a:ext>
            </a:extLst>
          </p:cNvPr>
          <p:cNvSpPr txBox="1">
            <a:spLocks/>
          </p:cNvSpPr>
          <p:nvPr/>
        </p:nvSpPr>
        <p:spPr bwMode="auto">
          <a:xfrm>
            <a:off x="0" y="97023"/>
            <a:ext cx="7110413"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b="1" i="0" u="none">
                <a:solidFill>
                  <a:schemeClr val="accent1"/>
                </a:solidFill>
                <a:latin typeface="+mj-lt"/>
                <a:ea typeface="+mj-ea"/>
                <a:cs typeface="ＭＳ Ｐゴシック"/>
              </a:defRPr>
            </a:lvl1pPr>
            <a:lvl2pPr algn="l" rtl="0" eaLnBrk="0" fontAlgn="base" hangingPunct="0">
              <a:spcBef>
                <a:spcPct val="0"/>
              </a:spcBef>
              <a:spcAft>
                <a:spcPct val="0"/>
              </a:spcAft>
              <a:defRPr sz="3400" b="1">
                <a:solidFill>
                  <a:schemeClr val="accent1"/>
                </a:solidFill>
                <a:latin typeface="Arial" charset="0"/>
                <a:ea typeface="ＭＳ Ｐゴシック" pitchFamily="1" charset="-128"/>
                <a:cs typeface="ＭＳ Ｐゴシック"/>
              </a:defRPr>
            </a:lvl2pPr>
            <a:lvl3pPr algn="l" rtl="0" eaLnBrk="0" fontAlgn="base" hangingPunct="0">
              <a:spcBef>
                <a:spcPct val="0"/>
              </a:spcBef>
              <a:spcAft>
                <a:spcPct val="0"/>
              </a:spcAft>
              <a:defRPr sz="3400" b="1">
                <a:solidFill>
                  <a:schemeClr val="accent1"/>
                </a:solidFill>
                <a:latin typeface="Arial" charset="0"/>
                <a:ea typeface="ＭＳ Ｐゴシック" pitchFamily="1" charset="-128"/>
                <a:cs typeface="ＭＳ Ｐゴシック"/>
              </a:defRPr>
            </a:lvl3pPr>
            <a:lvl4pPr algn="l" rtl="0" eaLnBrk="0" fontAlgn="base" hangingPunct="0">
              <a:spcBef>
                <a:spcPct val="0"/>
              </a:spcBef>
              <a:spcAft>
                <a:spcPct val="0"/>
              </a:spcAft>
              <a:defRPr sz="3400" b="1">
                <a:solidFill>
                  <a:schemeClr val="accent1"/>
                </a:solidFill>
                <a:latin typeface="Arial" charset="0"/>
                <a:ea typeface="ＭＳ Ｐゴシック" pitchFamily="1" charset="-128"/>
                <a:cs typeface="ＭＳ Ｐゴシック"/>
              </a:defRPr>
            </a:lvl4pPr>
            <a:lvl5pPr algn="l" rtl="0" eaLnBrk="0" fontAlgn="base" hangingPunct="0">
              <a:spcBef>
                <a:spcPct val="0"/>
              </a:spcBef>
              <a:spcAft>
                <a:spcPct val="0"/>
              </a:spcAft>
              <a:defRPr sz="3400" b="1">
                <a:solidFill>
                  <a:schemeClr val="accent1"/>
                </a:solidFill>
                <a:latin typeface="Arial" charset="0"/>
                <a:ea typeface="ＭＳ Ｐゴシック" pitchFamily="1" charset="-128"/>
                <a:cs typeface="ＭＳ Ｐゴシック"/>
              </a:defRPr>
            </a:lvl5pPr>
            <a:lvl6pPr marL="457200" algn="l" rtl="0" fontAlgn="base">
              <a:spcBef>
                <a:spcPct val="0"/>
              </a:spcBef>
              <a:spcAft>
                <a:spcPct val="0"/>
              </a:spcAft>
              <a:defRPr sz="3400" b="1">
                <a:solidFill>
                  <a:schemeClr val="accent1"/>
                </a:solidFill>
                <a:latin typeface="Arial" charset="0"/>
                <a:ea typeface="ＭＳ Ｐゴシック" pitchFamily="1" charset="-128"/>
              </a:defRPr>
            </a:lvl6pPr>
            <a:lvl7pPr marL="914400" algn="l" rtl="0" fontAlgn="base">
              <a:spcBef>
                <a:spcPct val="0"/>
              </a:spcBef>
              <a:spcAft>
                <a:spcPct val="0"/>
              </a:spcAft>
              <a:defRPr sz="3400" b="1">
                <a:solidFill>
                  <a:schemeClr val="accent1"/>
                </a:solidFill>
                <a:latin typeface="Arial" charset="0"/>
                <a:ea typeface="ＭＳ Ｐゴシック" pitchFamily="1" charset="-128"/>
              </a:defRPr>
            </a:lvl7pPr>
            <a:lvl8pPr marL="1371600" algn="l" rtl="0" fontAlgn="base">
              <a:spcBef>
                <a:spcPct val="0"/>
              </a:spcBef>
              <a:spcAft>
                <a:spcPct val="0"/>
              </a:spcAft>
              <a:defRPr sz="3400" b="1">
                <a:solidFill>
                  <a:schemeClr val="accent1"/>
                </a:solidFill>
                <a:latin typeface="Arial" charset="0"/>
                <a:ea typeface="ＭＳ Ｐゴシック" pitchFamily="1" charset="-128"/>
              </a:defRPr>
            </a:lvl8pPr>
            <a:lvl9pPr marL="1828800" algn="l" rtl="0" fontAlgn="base">
              <a:spcBef>
                <a:spcPct val="0"/>
              </a:spcBef>
              <a:spcAft>
                <a:spcPct val="0"/>
              </a:spcAft>
              <a:defRPr sz="3400" b="1">
                <a:solidFill>
                  <a:schemeClr val="accent1"/>
                </a:solidFill>
                <a:latin typeface="Arial" charset="0"/>
                <a:ea typeface="ＭＳ Ｐゴシック" pitchFamily="1" charset="-128"/>
              </a:defRPr>
            </a:lvl9pPr>
          </a:lstStyle>
          <a:p>
            <a:r>
              <a:rPr lang="en-US" kern="0"/>
              <a:t>Results</a:t>
            </a:r>
            <a:endParaRPr lang="en-US" kern="0" dirty="0"/>
          </a:p>
        </p:txBody>
      </p:sp>
      <p:sp>
        <p:nvSpPr>
          <p:cNvPr id="6" name="Content Placeholder 2">
            <a:extLst>
              <a:ext uri="{FF2B5EF4-FFF2-40B4-BE49-F238E27FC236}">
                <a16:creationId xmlns:a16="http://schemas.microsoft.com/office/drawing/2014/main" id="{843D0062-1BFA-4BBD-8F40-BB7D502BF162}"/>
              </a:ext>
            </a:extLst>
          </p:cNvPr>
          <p:cNvSpPr txBox="1">
            <a:spLocks/>
          </p:cNvSpPr>
          <p:nvPr/>
        </p:nvSpPr>
        <p:spPr bwMode="auto">
          <a:xfrm>
            <a:off x="152400" y="1255712"/>
            <a:ext cx="3200400" cy="4038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ＭＳ Ｐゴシック"/>
              </a:defRPr>
            </a:lvl1pPr>
            <a:lvl2pPr marL="742950" indent="-285750" algn="l" rtl="0" eaLnBrk="0" fontAlgn="base" hangingPunct="0">
              <a:spcBef>
                <a:spcPct val="20000"/>
              </a:spcBef>
              <a:spcAft>
                <a:spcPct val="0"/>
              </a:spcAft>
              <a:buChar char="–"/>
              <a:defRPr sz="2800">
                <a:solidFill>
                  <a:schemeClr val="tx1"/>
                </a:solidFill>
                <a:latin typeface="+mn-lt"/>
                <a:ea typeface="+mn-ea"/>
                <a:cs typeface="ＭＳ Ｐゴシック"/>
              </a:defRPr>
            </a:lvl2pPr>
            <a:lvl3pPr marL="1143000" indent="-228600" algn="l" rtl="0" eaLnBrk="0" fontAlgn="base" hangingPunct="0">
              <a:spcBef>
                <a:spcPct val="20000"/>
              </a:spcBef>
              <a:spcAft>
                <a:spcPct val="0"/>
              </a:spcAft>
              <a:buChar char="•"/>
              <a:defRPr sz="2400">
                <a:solidFill>
                  <a:schemeClr val="tx1"/>
                </a:solidFill>
                <a:latin typeface="+mn-lt"/>
                <a:ea typeface="+mn-ea"/>
                <a:cs typeface="ＭＳ Ｐゴシック"/>
              </a:defRPr>
            </a:lvl3pPr>
            <a:lvl4pPr marL="1600200" indent="-228600" algn="l" rtl="0" eaLnBrk="0" fontAlgn="base" hangingPunct="0">
              <a:spcBef>
                <a:spcPct val="20000"/>
              </a:spcBef>
              <a:spcAft>
                <a:spcPct val="0"/>
              </a:spcAft>
              <a:buChar char="–"/>
              <a:defRPr sz="2000">
                <a:solidFill>
                  <a:schemeClr val="tx1"/>
                </a:solidFill>
                <a:latin typeface="+mn-lt"/>
                <a:ea typeface="+mn-ea"/>
                <a:cs typeface="ＭＳ Ｐゴシック"/>
              </a:defRPr>
            </a:lvl4pPr>
            <a:lvl5pPr marL="2057400" indent="-228600" algn="l" rtl="0" eaLnBrk="0" fontAlgn="base" hangingPunct="0">
              <a:spcBef>
                <a:spcPct val="20000"/>
              </a:spcBef>
              <a:spcAft>
                <a:spcPct val="0"/>
              </a:spcAft>
              <a:buChar char="»"/>
              <a:defRPr sz="2000">
                <a:solidFill>
                  <a:schemeClr val="tx1"/>
                </a:solidFill>
                <a:latin typeface="+mn-lt"/>
                <a:ea typeface="+mn-ea"/>
                <a:cs typeface="ＭＳ Ｐゴシック"/>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sz="2400" i="0" kern="0" dirty="0"/>
              <a:t>Evidence set for </a:t>
            </a:r>
            <a:r>
              <a:rPr lang="en-US" sz="2400" b="1" i="1" kern="0" dirty="0"/>
              <a:t>hypothetical scenarios </a:t>
            </a:r>
          </a:p>
          <a:p>
            <a:r>
              <a:rPr lang="en-US" sz="2400" i="0" kern="0" dirty="0"/>
              <a:t>S</a:t>
            </a:r>
            <a:r>
              <a:rPr lang="en-US" sz="2400" i="0" kern="0" baseline="-25000" dirty="0"/>
              <a:t>1 </a:t>
            </a:r>
            <a:r>
              <a:rPr lang="en-US" sz="2400" i="0" kern="0" dirty="0"/>
              <a:t>(Low – Medium Risk)</a:t>
            </a:r>
          </a:p>
          <a:p>
            <a:r>
              <a:rPr lang="en-US" sz="2400" i="0" kern="0" dirty="0"/>
              <a:t>S</a:t>
            </a:r>
            <a:r>
              <a:rPr lang="en-US" sz="2400" i="0" kern="0" baseline="-25000" dirty="0"/>
              <a:t>2 </a:t>
            </a:r>
            <a:r>
              <a:rPr lang="en-US" sz="2400" i="0" kern="0" dirty="0"/>
              <a:t>(High Risk)</a:t>
            </a:r>
            <a:endParaRPr lang="en-US" sz="2400" b="1" i="1" kern="0" dirty="0"/>
          </a:p>
        </p:txBody>
      </p:sp>
    </p:spTree>
    <p:extLst>
      <p:ext uri="{BB962C8B-B14F-4D97-AF65-F5344CB8AC3E}">
        <p14:creationId xmlns:p14="http://schemas.microsoft.com/office/powerpoint/2010/main" val="213521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587" y="304800"/>
            <a:ext cx="7110413" cy="1143000"/>
          </a:xfrm>
        </p:spPr>
        <p:txBody>
          <a:bodyPr/>
          <a:lstStyle/>
          <a:p>
            <a:r>
              <a:rPr lang="en-US" dirty="0"/>
              <a:t>Motivation &amp; Research Goals</a:t>
            </a:r>
          </a:p>
        </p:txBody>
      </p:sp>
      <p:sp>
        <p:nvSpPr>
          <p:cNvPr id="3" name="Content Placeholder 2"/>
          <p:cNvSpPr>
            <a:spLocks noGrp="1"/>
          </p:cNvSpPr>
          <p:nvPr>
            <p:ph idx="1"/>
          </p:nvPr>
        </p:nvSpPr>
        <p:spPr>
          <a:xfrm>
            <a:off x="190500" y="1371600"/>
            <a:ext cx="8763000" cy="5181600"/>
          </a:xfrm>
        </p:spPr>
        <p:txBody>
          <a:bodyPr/>
          <a:lstStyle/>
          <a:p>
            <a:r>
              <a:rPr lang="en-US" sz="2000" dirty="0"/>
              <a:t>Current cyber security risk modeling frameworks include only hardware and software</a:t>
            </a:r>
          </a:p>
          <a:p>
            <a:r>
              <a:rPr lang="en-US" sz="2000" dirty="0"/>
              <a:t>Importance of human factors is under-represented in major risk assessment frameworks </a:t>
            </a:r>
          </a:p>
          <a:p>
            <a:pPr marL="0" indent="0">
              <a:buNone/>
            </a:pPr>
            <a:endParaRPr lang="en-US" sz="2000" dirty="0"/>
          </a:p>
          <a:p>
            <a:pPr marL="0" indent="0">
              <a:buNone/>
            </a:pPr>
            <a:r>
              <a:rPr lang="en-US" sz="2000" dirty="0"/>
              <a:t>So, we propose a model</a:t>
            </a:r>
          </a:p>
          <a:p>
            <a:endParaRPr lang="en-US" sz="2000" dirty="0"/>
          </a:p>
          <a:p>
            <a:pPr marL="0" indent="0">
              <a:buNone/>
            </a:pPr>
            <a:r>
              <a:rPr lang="en-US" sz="2000" dirty="0"/>
              <a:t>The goal is to:</a:t>
            </a:r>
          </a:p>
          <a:p>
            <a:r>
              <a:rPr lang="en-US" sz="2000" dirty="0"/>
              <a:t>Incorporate human factors (attackers &amp; defenders) in cyber risk models</a:t>
            </a:r>
          </a:p>
          <a:p>
            <a:r>
              <a:rPr lang="en-US" sz="2000" dirty="0"/>
              <a:t>Model risk </a:t>
            </a:r>
            <a:r>
              <a:rPr lang="en-US" sz="2000" b="1" i="1" dirty="0"/>
              <a:t>dynamically</a:t>
            </a:r>
          </a:p>
          <a:p>
            <a:r>
              <a:rPr lang="en-US" sz="2000" dirty="0"/>
              <a:t>Identify minimum number of </a:t>
            </a:r>
            <a:r>
              <a:rPr lang="en-US" sz="2000" b="1" i="1" dirty="0"/>
              <a:t>necessary and sufficient variables</a:t>
            </a:r>
            <a:r>
              <a:rPr lang="en-US" sz="2000" dirty="0"/>
              <a:t> that capture the dynamic system risk</a:t>
            </a:r>
          </a:p>
          <a:p>
            <a:r>
              <a:rPr lang="en-US" sz="2000" dirty="0"/>
              <a:t>Finally, evaluate cause of high-risk situations</a:t>
            </a:r>
          </a:p>
          <a:p>
            <a:endParaRPr lang="en-US" sz="2000" dirty="0"/>
          </a:p>
        </p:txBody>
      </p:sp>
    </p:spTree>
    <p:extLst>
      <p:ext uri="{BB962C8B-B14F-4D97-AF65-F5344CB8AC3E}">
        <p14:creationId xmlns:p14="http://schemas.microsoft.com/office/powerpoint/2010/main" val="2493188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409551F-4E46-4ABD-84E1-990B48376ABD}"/>
              </a:ext>
            </a:extLst>
          </p:cNvPr>
          <p:cNvGraphicFramePr>
            <a:graphicFrameLocks noGrp="1"/>
          </p:cNvGraphicFramePr>
          <p:nvPr>
            <p:extLst>
              <p:ext uri="{D42A27DB-BD31-4B8C-83A1-F6EECF244321}">
                <p14:modId xmlns:p14="http://schemas.microsoft.com/office/powerpoint/2010/main" val="400520581"/>
              </p:ext>
            </p:extLst>
          </p:nvPr>
        </p:nvGraphicFramePr>
        <p:xfrm>
          <a:off x="107867" y="609600"/>
          <a:ext cx="8928265" cy="5292767"/>
        </p:xfrm>
        <a:graphic>
          <a:graphicData uri="http://schemas.openxmlformats.org/drawingml/2006/table">
            <a:tbl>
              <a:tblPr firstRow="1" bandRow="1"/>
              <a:tblGrid>
                <a:gridCol w="2008176">
                  <a:extLst>
                    <a:ext uri="{9D8B030D-6E8A-4147-A177-3AD203B41FA5}">
                      <a16:colId xmlns:a16="http://schemas.microsoft.com/office/drawing/2014/main" val="20000"/>
                    </a:ext>
                  </a:extLst>
                </a:gridCol>
                <a:gridCol w="3453363">
                  <a:extLst>
                    <a:ext uri="{9D8B030D-6E8A-4147-A177-3AD203B41FA5}">
                      <a16:colId xmlns:a16="http://schemas.microsoft.com/office/drawing/2014/main" val="20001"/>
                    </a:ext>
                  </a:extLst>
                </a:gridCol>
                <a:gridCol w="3466726">
                  <a:extLst>
                    <a:ext uri="{9D8B030D-6E8A-4147-A177-3AD203B41FA5}">
                      <a16:colId xmlns:a16="http://schemas.microsoft.com/office/drawing/2014/main" val="20002"/>
                    </a:ext>
                  </a:extLst>
                </a:gridCol>
              </a:tblGrid>
              <a:tr h="279342">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400" dirty="0">
                          <a:effectLst/>
                          <a:latin typeface="+mj-lt"/>
                        </a:rPr>
                        <a:t>Variable</a:t>
                      </a: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gn="ctr">
                        <a:lnSpc>
                          <a:spcPct val="115000"/>
                        </a:lnSpc>
                        <a:spcBef>
                          <a:spcPts val="0"/>
                        </a:spcBef>
                        <a:spcAft>
                          <a:spcPts val="1000"/>
                        </a:spcAft>
                      </a:pPr>
                      <a:r>
                        <a:rPr lang="en-US" sz="1400" dirty="0">
                          <a:effectLst/>
                          <a:latin typeface="+mj-lt"/>
                        </a:rPr>
                        <a:t>State </a:t>
                      </a:r>
                      <a:r>
                        <a:rPr lang="en-US" sz="1400" u="sng" dirty="0">
                          <a:effectLst/>
                          <a:latin typeface="+mj-lt"/>
                        </a:rPr>
                        <a:t>S</a:t>
                      </a:r>
                      <a:r>
                        <a:rPr lang="en-US" sz="1400" u="sng" baseline="-25000" dirty="0">
                          <a:effectLst/>
                          <a:latin typeface="+mj-lt"/>
                        </a:rPr>
                        <a:t>1</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gn="ctr">
                        <a:lnSpc>
                          <a:spcPct val="115000"/>
                        </a:lnSpc>
                        <a:spcBef>
                          <a:spcPts val="0"/>
                        </a:spcBef>
                        <a:spcAft>
                          <a:spcPts val="1000"/>
                        </a:spcAft>
                      </a:pPr>
                      <a:r>
                        <a:rPr lang="en-US" sz="1400" dirty="0">
                          <a:effectLst/>
                          <a:latin typeface="+mj-lt"/>
                        </a:rPr>
                        <a:t>State </a:t>
                      </a:r>
                      <a:r>
                        <a:rPr lang="en-US" sz="1400" u="sng" dirty="0">
                          <a:effectLst/>
                          <a:latin typeface="+mj-lt"/>
                        </a:rPr>
                        <a:t>S</a:t>
                      </a:r>
                      <a:r>
                        <a:rPr lang="en-US" sz="1400" u="sng" baseline="-25000" dirty="0">
                          <a:effectLst/>
                          <a:latin typeface="+mj-lt"/>
                        </a:rPr>
                        <a:t>2</a:t>
                      </a:r>
                      <a:endParaRPr lang="en-US" sz="1400" dirty="0">
                        <a:effectLst/>
                        <a:latin typeface="+mj-lt"/>
                        <a:ea typeface="SimSun" panose="02010600030101010101" pitchFamily="2" charset="-122"/>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25148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400" kern="1200" dirty="0">
                          <a:effectLst/>
                          <a:latin typeface="+mj-lt"/>
                        </a:rPr>
                        <a:t>Port (P)</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400" kern="1200" dirty="0">
                          <a:effectLst/>
                          <a:latin typeface="+mj-lt"/>
                          <a:ea typeface="SimSun" panose="02010600030101010101" pitchFamily="2" charset="-122"/>
                        </a:rPr>
                        <a:t>p80 (Medium risk)</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400" kern="1200" dirty="0">
                          <a:effectLst/>
                          <a:latin typeface="+mj-lt"/>
                          <a:ea typeface="SimSun" panose="02010600030101010101" pitchFamily="2" charset="-122"/>
                        </a:rPr>
                        <a:t>p445 (Very high risk)</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40587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400" kern="1200" dirty="0">
                          <a:effectLst/>
                          <a:latin typeface="+mj-lt"/>
                        </a:rPr>
                        <a:t>Attacker Skill (AS)</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400" kern="1200" dirty="0">
                          <a:effectLst/>
                          <a:latin typeface="+mj-lt"/>
                        </a:rPr>
                        <a:t>Medium Skill (Medium to high risk)</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400" kern="1200">
                          <a:effectLst/>
                          <a:latin typeface="+mj-lt"/>
                        </a:rPr>
                        <a:t>Medium Skill </a:t>
                      </a:r>
                      <a:r>
                        <a:rPr lang="en-US" sz="1400" kern="1200" dirty="0">
                          <a:effectLst/>
                          <a:latin typeface="+mj-lt"/>
                        </a:rPr>
                        <a:t>(Medium to high risk)</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25148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400" kern="1200" dirty="0">
                          <a:effectLst/>
                          <a:latin typeface="+mj-lt"/>
                        </a:rPr>
                        <a:t>Connection (C0)</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400" kern="1200" dirty="0">
                          <a:effectLst/>
                          <a:latin typeface="+mj-lt"/>
                        </a:rPr>
                        <a:t>Internal, (Low risk)</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400" kern="1200" dirty="0">
                          <a:effectLst/>
                          <a:latin typeface="+mj-lt"/>
                        </a:rPr>
                        <a:t>External, (High risk)</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r h="40587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400" kern="1200" dirty="0">
                          <a:effectLst/>
                          <a:latin typeface="+mj-lt"/>
                        </a:rPr>
                        <a:t>Malicious IP Database (IP)</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400" kern="1200" dirty="0">
                          <a:effectLst/>
                          <a:latin typeface="+mj-lt"/>
                        </a:rPr>
                        <a:t>Not listed, (Low risk) </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400" kern="1200" dirty="0">
                          <a:effectLst/>
                          <a:latin typeface="+mj-lt"/>
                        </a:rPr>
                        <a:t>Malicious Listed IP, (High risk) </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4"/>
                  </a:ext>
                </a:extLst>
              </a:tr>
              <a:tr h="111592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400" kern="1200" dirty="0">
                          <a:effectLst/>
                          <a:latin typeface="+mj-lt"/>
                        </a:rPr>
                        <a:t>Country Threat Index (CTI)</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400" kern="1200" dirty="0">
                          <a:effectLst/>
                          <a:latin typeface="+mj-lt"/>
                          <a:ea typeface="SimSun" panose="02010600030101010101" pitchFamily="2" charset="-122"/>
                        </a:rPr>
                        <a:t>P(L| Country = USA) = 0.203</a:t>
                      </a:r>
                    </a:p>
                    <a:p>
                      <a:pPr marL="0" marR="0" algn="ctr">
                        <a:spcBef>
                          <a:spcPts val="0"/>
                        </a:spcBef>
                        <a:spcAft>
                          <a:spcPts val="0"/>
                        </a:spcAft>
                      </a:pPr>
                      <a:r>
                        <a:rPr lang="en-US" sz="1400" kern="1200" dirty="0">
                          <a:effectLst/>
                          <a:latin typeface="+mj-lt"/>
                          <a:ea typeface="SimSun" panose="02010600030101010101" pitchFamily="2" charset="-122"/>
                        </a:rPr>
                        <a:t>P(M| Country = USA) = 0.457</a:t>
                      </a:r>
                    </a:p>
                    <a:p>
                      <a:pPr marL="0" marR="0" algn="ctr">
                        <a:spcBef>
                          <a:spcPts val="0"/>
                        </a:spcBef>
                        <a:spcAft>
                          <a:spcPts val="0"/>
                        </a:spcAft>
                      </a:pPr>
                      <a:r>
                        <a:rPr lang="en-US" sz="1400" kern="1200" dirty="0">
                          <a:effectLst/>
                          <a:latin typeface="+mj-lt"/>
                          <a:ea typeface="SimSun" panose="02010600030101010101" pitchFamily="2" charset="-122"/>
                        </a:rPr>
                        <a:t>P(H| Country = USA) = 0.289</a:t>
                      </a:r>
                    </a:p>
                    <a:p>
                      <a:pPr marL="0" marR="0" algn="ctr">
                        <a:spcBef>
                          <a:spcPts val="0"/>
                        </a:spcBef>
                        <a:spcAft>
                          <a:spcPts val="0"/>
                        </a:spcAft>
                      </a:pPr>
                      <a:r>
                        <a:rPr lang="en-US" sz="1400" kern="1200" dirty="0">
                          <a:effectLst/>
                          <a:latin typeface="+mj-lt"/>
                          <a:ea typeface="SimSun" panose="02010600030101010101" pitchFamily="2" charset="-122"/>
                        </a:rPr>
                        <a:t>P(VH| Country = USA) = 0.051</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400" kern="1200" dirty="0">
                          <a:effectLst/>
                          <a:latin typeface="+mj-lt"/>
                          <a:ea typeface="SimSun" panose="02010600030101010101" pitchFamily="2" charset="-122"/>
                        </a:rPr>
                        <a:t>P(L| Country = China) = 0.061</a:t>
                      </a:r>
                    </a:p>
                    <a:p>
                      <a:pPr marL="0" marR="0" algn="ctr">
                        <a:spcBef>
                          <a:spcPts val="0"/>
                        </a:spcBef>
                        <a:spcAft>
                          <a:spcPts val="0"/>
                        </a:spcAft>
                      </a:pPr>
                      <a:r>
                        <a:rPr lang="en-US" sz="1400" kern="1200" dirty="0">
                          <a:effectLst/>
                          <a:latin typeface="+mj-lt"/>
                          <a:ea typeface="SimSun" panose="02010600030101010101" pitchFamily="2" charset="-122"/>
                        </a:rPr>
                        <a:t>P(M| Country = China) = 0.308</a:t>
                      </a:r>
                    </a:p>
                    <a:p>
                      <a:pPr marL="0" marR="0" algn="ctr">
                        <a:spcBef>
                          <a:spcPts val="0"/>
                        </a:spcBef>
                        <a:spcAft>
                          <a:spcPts val="0"/>
                        </a:spcAft>
                      </a:pPr>
                      <a:r>
                        <a:rPr lang="en-US" sz="1400" kern="1200" dirty="0">
                          <a:effectLst/>
                          <a:latin typeface="+mj-lt"/>
                          <a:ea typeface="SimSun" panose="02010600030101010101" pitchFamily="2" charset="-122"/>
                        </a:rPr>
                        <a:t>P(H| Country = China) = 0.445</a:t>
                      </a:r>
                    </a:p>
                    <a:p>
                      <a:pPr marL="0" marR="0" algn="ctr">
                        <a:spcBef>
                          <a:spcPts val="0"/>
                        </a:spcBef>
                        <a:spcAft>
                          <a:spcPts val="0"/>
                        </a:spcAft>
                      </a:pPr>
                      <a:r>
                        <a:rPr lang="en-US" sz="1400" kern="1200" dirty="0">
                          <a:effectLst/>
                          <a:latin typeface="+mj-lt"/>
                          <a:ea typeface="SimSun" panose="02010600030101010101" pitchFamily="2" charset="-122"/>
                        </a:rPr>
                        <a:t>P(VH| Country = China) = 0.185</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5"/>
                  </a:ext>
                </a:extLst>
              </a:tr>
              <a:tr h="38954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400" kern="1200" dirty="0">
                          <a:effectLst/>
                          <a:latin typeface="+mj-lt"/>
                        </a:rPr>
                        <a:t>Defense (D)</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400" kern="1200" dirty="0">
                          <a:effectLst/>
                          <a:latin typeface="+mj-lt"/>
                        </a:rPr>
                        <a:t>High Skill (Medium to low  risk)</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400" kern="1200" dirty="0">
                          <a:effectLst/>
                          <a:latin typeface="+mj-lt"/>
                        </a:rPr>
                        <a:t>High Skill (Medium to low  risk)</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6"/>
                  </a:ext>
                </a:extLst>
              </a:tr>
              <a:tr h="40587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400" kern="1200" dirty="0">
                          <a:effectLst/>
                          <a:latin typeface="+mj-lt"/>
                        </a:rPr>
                        <a:t>User Permission (UP)</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400" kern="1200" dirty="0">
                          <a:effectLst/>
                          <a:latin typeface="+mj-lt"/>
                        </a:rPr>
                        <a:t>Low, (Low risk)</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400" kern="1200" dirty="0">
                          <a:effectLst/>
                          <a:latin typeface="+mj-lt"/>
                        </a:rPr>
                        <a:t>High, (High risk)</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7"/>
                  </a:ext>
                </a:extLst>
              </a:tr>
              <a:tr h="57143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lang="en-US" sz="1400" kern="1200" dirty="0">
                          <a:effectLst/>
                          <a:latin typeface="+mj-lt"/>
                        </a:rPr>
                        <a:t>Required Access Level (RAL)</a:t>
                      </a:r>
                      <a:endParaRPr lang="en-US" sz="1400"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lnSpc>
                          <a:spcPct val="115000"/>
                        </a:lnSpc>
                        <a:spcBef>
                          <a:spcPts val="0"/>
                        </a:spcBef>
                        <a:spcAft>
                          <a:spcPts val="0"/>
                        </a:spcAft>
                      </a:pPr>
                      <a:r>
                        <a:rPr lang="en-US" sz="1400" kern="1200" dirty="0">
                          <a:effectLst/>
                          <a:latin typeface="+mj-lt"/>
                        </a:rPr>
                        <a:t>Low, (Low risk)</a:t>
                      </a:r>
                      <a:endParaRPr lang="en-US" sz="1400" b="1"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lnSpc>
                          <a:spcPct val="115000"/>
                        </a:lnSpc>
                        <a:spcBef>
                          <a:spcPts val="0"/>
                        </a:spcBef>
                        <a:spcAft>
                          <a:spcPts val="0"/>
                        </a:spcAft>
                      </a:pPr>
                      <a:r>
                        <a:rPr lang="en-US" sz="1400" kern="1200" dirty="0">
                          <a:effectLst/>
                          <a:latin typeface="+mj-lt"/>
                        </a:rPr>
                        <a:t>High, (High risk)</a:t>
                      </a:r>
                      <a:endParaRPr lang="en-US" sz="1400" b="1"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226914041"/>
                  </a:ext>
                </a:extLst>
              </a:tr>
              <a:tr h="92004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spcBef>
                          <a:spcPts val="0"/>
                        </a:spcBef>
                        <a:spcAft>
                          <a:spcPts val="0"/>
                        </a:spcAft>
                      </a:pPr>
                      <a:r>
                        <a:rPr kumimoji="0" lang="en-US" sz="1400" b="1" i="0" u="none" strike="noStrike" kern="1200" cap="none" spc="0" normalizeH="0" baseline="0" noProof="0" dirty="0">
                          <a:ln>
                            <a:noFill/>
                          </a:ln>
                          <a:solidFill>
                            <a:prstClr val="black"/>
                          </a:solidFill>
                          <a:effectLst/>
                          <a:uLnTx/>
                          <a:uFillTx/>
                          <a:latin typeface="+mj-lt"/>
                          <a:ea typeface="+mn-ea"/>
                          <a:cs typeface="+mn-cs"/>
                        </a:rPr>
                        <a:t>Risk of Database Compromise (R)</a:t>
                      </a:r>
                      <a:endParaRPr lang="en-US" sz="1400" b="1"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lnSpc>
                          <a:spcPct val="115000"/>
                        </a:lnSpc>
                        <a:spcBef>
                          <a:spcPts val="0"/>
                        </a:spcBef>
                        <a:spcAft>
                          <a:spcPts val="0"/>
                        </a:spcAft>
                      </a:pPr>
                      <a:r>
                        <a:rPr lang="en-US" sz="1400" b="1" dirty="0">
                          <a:effectLst/>
                          <a:latin typeface="+mj-lt"/>
                          <a:ea typeface="SimSun" panose="02010600030101010101" pitchFamily="2" charset="-122"/>
                        </a:rPr>
                        <a:t>P(Low Risk|S</a:t>
                      </a:r>
                      <a:r>
                        <a:rPr lang="en-US" sz="1400" b="1" baseline="-25000" dirty="0">
                          <a:effectLst/>
                          <a:latin typeface="+mj-lt"/>
                          <a:ea typeface="SimSun" panose="02010600030101010101" pitchFamily="2" charset="-122"/>
                        </a:rPr>
                        <a:t>1</a:t>
                      </a:r>
                      <a:r>
                        <a:rPr lang="en-US" sz="1400" b="1" baseline="0" dirty="0">
                          <a:effectLst/>
                          <a:latin typeface="+mj-lt"/>
                          <a:ea typeface="SimSun" panose="02010600030101010101" pitchFamily="2" charset="-122"/>
                        </a:rPr>
                        <a:t>) = 0.383</a:t>
                      </a:r>
                    </a:p>
                    <a:p>
                      <a:pPr marL="0" marR="0" lvl="0" indent="0" algn="ctr" defTabSz="2194560" rtl="0" eaLnBrk="1" fontAlgn="auto" latinLnBrk="0" hangingPunct="1">
                        <a:lnSpc>
                          <a:spcPct val="115000"/>
                        </a:lnSpc>
                        <a:spcBef>
                          <a:spcPts val="0"/>
                        </a:spcBef>
                        <a:spcAft>
                          <a:spcPts val="0"/>
                        </a:spcAft>
                        <a:buClrTx/>
                        <a:buSzTx/>
                        <a:buFontTx/>
                        <a:buNone/>
                        <a:tabLst/>
                        <a:defRPr/>
                      </a:pPr>
                      <a:r>
                        <a:rPr lang="en-US" sz="1400" b="1" dirty="0">
                          <a:effectLst/>
                          <a:latin typeface="+mj-lt"/>
                          <a:ea typeface="SimSun" panose="02010600030101010101" pitchFamily="2" charset="-122"/>
                        </a:rPr>
                        <a:t>P(Medium Risk|S</a:t>
                      </a:r>
                      <a:r>
                        <a:rPr lang="en-US" sz="1400" b="1" baseline="-25000" dirty="0">
                          <a:effectLst/>
                          <a:latin typeface="+mj-lt"/>
                          <a:ea typeface="SimSun" panose="02010600030101010101" pitchFamily="2" charset="-122"/>
                        </a:rPr>
                        <a:t>1</a:t>
                      </a:r>
                      <a:r>
                        <a:rPr lang="en-US" sz="1400" b="1" baseline="0" dirty="0">
                          <a:effectLst/>
                          <a:latin typeface="+mj-lt"/>
                          <a:ea typeface="SimSun" panose="02010600030101010101" pitchFamily="2" charset="-122"/>
                        </a:rPr>
                        <a:t>) = 0.376</a:t>
                      </a:r>
                      <a:endParaRPr lang="en-US" sz="1400" b="1" dirty="0">
                        <a:effectLst/>
                        <a:latin typeface="+mj-lt"/>
                        <a:ea typeface="SimSun" panose="02010600030101010101" pitchFamily="2" charset="-122"/>
                      </a:endParaRPr>
                    </a:p>
                    <a:p>
                      <a:pPr marL="0" marR="0" lvl="0" indent="0" algn="ctr" defTabSz="2194560" rtl="0" eaLnBrk="1" fontAlgn="auto" latinLnBrk="0" hangingPunct="1">
                        <a:lnSpc>
                          <a:spcPct val="115000"/>
                        </a:lnSpc>
                        <a:spcBef>
                          <a:spcPts val="0"/>
                        </a:spcBef>
                        <a:spcAft>
                          <a:spcPts val="0"/>
                        </a:spcAft>
                        <a:buClrTx/>
                        <a:buSzTx/>
                        <a:buFontTx/>
                        <a:buNone/>
                        <a:tabLst/>
                        <a:defRPr/>
                      </a:pPr>
                      <a:r>
                        <a:rPr lang="en-US" sz="1400" b="1" dirty="0">
                          <a:effectLst/>
                          <a:latin typeface="+mj-lt"/>
                          <a:ea typeface="SimSun" panose="02010600030101010101" pitchFamily="2" charset="-122"/>
                        </a:rPr>
                        <a:t>P(High Risk|S</a:t>
                      </a:r>
                      <a:r>
                        <a:rPr lang="en-US" sz="1400" b="1" baseline="-25000" dirty="0">
                          <a:effectLst/>
                          <a:latin typeface="+mj-lt"/>
                          <a:ea typeface="SimSun" panose="02010600030101010101" pitchFamily="2" charset="-122"/>
                        </a:rPr>
                        <a:t>1</a:t>
                      </a:r>
                      <a:r>
                        <a:rPr lang="en-US" sz="1400" b="1" baseline="0" dirty="0">
                          <a:effectLst/>
                          <a:latin typeface="+mj-lt"/>
                          <a:ea typeface="SimSun" panose="02010600030101010101" pitchFamily="2" charset="-122"/>
                        </a:rPr>
                        <a:t>) = 0.161</a:t>
                      </a:r>
                      <a:endParaRPr lang="en-US" sz="1400" b="1" dirty="0">
                        <a:effectLst/>
                        <a:latin typeface="+mj-lt"/>
                        <a:ea typeface="SimSun" panose="02010600030101010101" pitchFamily="2" charset="-122"/>
                      </a:endParaRPr>
                    </a:p>
                    <a:p>
                      <a:pPr marL="0" marR="0" lvl="0" indent="0" algn="ctr" defTabSz="2194560" rtl="0" eaLnBrk="1" fontAlgn="auto" latinLnBrk="0" hangingPunct="1">
                        <a:lnSpc>
                          <a:spcPct val="115000"/>
                        </a:lnSpc>
                        <a:spcBef>
                          <a:spcPts val="0"/>
                        </a:spcBef>
                        <a:spcAft>
                          <a:spcPts val="0"/>
                        </a:spcAft>
                        <a:buClrTx/>
                        <a:buSzTx/>
                        <a:buFontTx/>
                        <a:buNone/>
                        <a:tabLst/>
                        <a:defRPr/>
                      </a:pPr>
                      <a:r>
                        <a:rPr lang="en-US" sz="1400" b="1" dirty="0">
                          <a:effectLst/>
                          <a:latin typeface="+mj-lt"/>
                          <a:ea typeface="SimSun" panose="02010600030101010101" pitchFamily="2" charset="-122"/>
                        </a:rPr>
                        <a:t>P(Very High|S</a:t>
                      </a:r>
                      <a:r>
                        <a:rPr lang="en-US" sz="1400" b="1" baseline="-25000" dirty="0">
                          <a:effectLst/>
                          <a:latin typeface="+mj-lt"/>
                          <a:ea typeface="SimSun" panose="02010600030101010101" pitchFamily="2" charset="-122"/>
                        </a:rPr>
                        <a:t>1</a:t>
                      </a:r>
                      <a:r>
                        <a:rPr lang="en-US" sz="1400" b="1" baseline="0" dirty="0">
                          <a:effectLst/>
                          <a:latin typeface="+mj-lt"/>
                          <a:ea typeface="SimSun" panose="02010600030101010101" pitchFamily="2" charset="-122"/>
                        </a:rPr>
                        <a:t>) = 0.08</a:t>
                      </a:r>
                      <a:endParaRPr lang="en-US" sz="1400" b="1"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lnSpc>
                          <a:spcPct val="115000"/>
                        </a:lnSpc>
                        <a:spcBef>
                          <a:spcPts val="0"/>
                        </a:spcBef>
                        <a:spcAft>
                          <a:spcPts val="0"/>
                        </a:spcAft>
                      </a:pPr>
                      <a:r>
                        <a:rPr lang="en-US" sz="1400" b="1" dirty="0">
                          <a:effectLst/>
                          <a:latin typeface="+mj-lt"/>
                          <a:ea typeface="SimSun" panose="02010600030101010101" pitchFamily="2" charset="-122"/>
                        </a:rPr>
                        <a:t>P(Low Risk|S</a:t>
                      </a:r>
                      <a:r>
                        <a:rPr lang="en-US" sz="1400" b="1" baseline="-25000" dirty="0">
                          <a:effectLst/>
                          <a:latin typeface="+mj-lt"/>
                          <a:ea typeface="SimSun" panose="02010600030101010101" pitchFamily="2" charset="-122"/>
                        </a:rPr>
                        <a:t>2</a:t>
                      </a:r>
                      <a:r>
                        <a:rPr lang="en-US" sz="1400" b="1" baseline="0" dirty="0">
                          <a:effectLst/>
                          <a:latin typeface="+mj-lt"/>
                          <a:ea typeface="SimSun" panose="02010600030101010101" pitchFamily="2" charset="-122"/>
                        </a:rPr>
                        <a:t>) = 0.098</a:t>
                      </a:r>
                    </a:p>
                    <a:p>
                      <a:pPr marL="0" marR="0" lvl="0" indent="0" algn="ctr" defTabSz="2194560" rtl="0" eaLnBrk="1" fontAlgn="auto" latinLnBrk="0" hangingPunct="1">
                        <a:lnSpc>
                          <a:spcPct val="115000"/>
                        </a:lnSpc>
                        <a:spcBef>
                          <a:spcPts val="0"/>
                        </a:spcBef>
                        <a:spcAft>
                          <a:spcPts val="0"/>
                        </a:spcAft>
                        <a:buClrTx/>
                        <a:buSzTx/>
                        <a:buFontTx/>
                        <a:buNone/>
                        <a:tabLst/>
                        <a:defRPr/>
                      </a:pPr>
                      <a:r>
                        <a:rPr lang="en-US" sz="1400" b="1" dirty="0">
                          <a:effectLst/>
                          <a:latin typeface="+mj-lt"/>
                          <a:ea typeface="SimSun" panose="02010600030101010101" pitchFamily="2" charset="-122"/>
                        </a:rPr>
                        <a:t>P(Medium Risk|S</a:t>
                      </a:r>
                      <a:r>
                        <a:rPr lang="en-US" sz="1400" b="1" baseline="-25000" dirty="0">
                          <a:effectLst/>
                          <a:latin typeface="+mj-lt"/>
                          <a:ea typeface="SimSun" panose="02010600030101010101" pitchFamily="2" charset="-122"/>
                        </a:rPr>
                        <a:t>2</a:t>
                      </a:r>
                      <a:r>
                        <a:rPr lang="en-US" sz="1400" b="1" baseline="0" dirty="0">
                          <a:effectLst/>
                          <a:latin typeface="+mj-lt"/>
                          <a:ea typeface="SimSun" panose="02010600030101010101" pitchFamily="2" charset="-122"/>
                        </a:rPr>
                        <a:t>) = 0.215</a:t>
                      </a:r>
                      <a:endParaRPr lang="en-US" sz="1400" b="1" dirty="0">
                        <a:effectLst/>
                        <a:latin typeface="+mj-lt"/>
                        <a:ea typeface="SimSun" panose="02010600030101010101" pitchFamily="2" charset="-122"/>
                      </a:endParaRPr>
                    </a:p>
                    <a:p>
                      <a:pPr marL="0" marR="0" lvl="0" indent="0" algn="ctr" defTabSz="2194560" rtl="0" eaLnBrk="1" fontAlgn="auto" latinLnBrk="0" hangingPunct="1">
                        <a:lnSpc>
                          <a:spcPct val="115000"/>
                        </a:lnSpc>
                        <a:spcBef>
                          <a:spcPts val="0"/>
                        </a:spcBef>
                        <a:spcAft>
                          <a:spcPts val="0"/>
                        </a:spcAft>
                        <a:buClrTx/>
                        <a:buSzTx/>
                        <a:buFontTx/>
                        <a:buNone/>
                        <a:tabLst/>
                        <a:defRPr/>
                      </a:pPr>
                      <a:r>
                        <a:rPr lang="en-US" sz="1400" b="1" dirty="0">
                          <a:effectLst/>
                          <a:latin typeface="+mj-lt"/>
                          <a:ea typeface="SimSun" panose="02010600030101010101" pitchFamily="2" charset="-122"/>
                        </a:rPr>
                        <a:t>P(High Risk|S</a:t>
                      </a:r>
                      <a:r>
                        <a:rPr lang="en-US" sz="1400" b="1" baseline="-25000" dirty="0">
                          <a:effectLst/>
                          <a:latin typeface="+mj-lt"/>
                          <a:ea typeface="SimSun" panose="02010600030101010101" pitchFamily="2" charset="-122"/>
                        </a:rPr>
                        <a:t>2</a:t>
                      </a:r>
                      <a:r>
                        <a:rPr lang="en-US" sz="1400" b="1" baseline="0" dirty="0">
                          <a:effectLst/>
                          <a:latin typeface="+mj-lt"/>
                          <a:ea typeface="SimSun" panose="02010600030101010101" pitchFamily="2" charset="-122"/>
                        </a:rPr>
                        <a:t>) = 0.508</a:t>
                      </a:r>
                      <a:endParaRPr lang="en-US" sz="1400" b="1" dirty="0">
                        <a:effectLst/>
                        <a:latin typeface="+mj-lt"/>
                        <a:ea typeface="SimSun" panose="02010600030101010101" pitchFamily="2" charset="-122"/>
                      </a:endParaRPr>
                    </a:p>
                    <a:p>
                      <a:pPr marL="0" marR="0" lvl="0" indent="0" algn="ctr" defTabSz="2194560" rtl="0" eaLnBrk="1" fontAlgn="auto" latinLnBrk="0" hangingPunct="1">
                        <a:lnSpc>
                          <a:spcPct val="115000"/>
                        </a:lnSpc>
                        <a:spcBef>
                          <a:spcPts val="0"/>
                        </a:spcBef>
                        <a:spcAft>
                          <a:spcPts val="0"/>
                        </a:spcAft>
                        <a:buClrTx/>
                        <a:buSzTx/>
                        <a:buFontTx/>
                        <a:buNone/>
                        <a:tabLst/>
                        <a:defRPr/>
                      </a:pPr>
                      <a:r>
                        <a:rPr lang="en-US" sz="1400" b="1" dirty="0">
                          <a:effectLst/>
                          <a:latin typeface="+mj-lt"/>
                          <a:ea typeface="SimSun" panose="02010600030101010101" pitchFamily="2" charset="-122"/>
                        </a:rPr>
                        <a:t>P(Very High Risk|S</a:t>
                      </a:r>
                      <a:r>
                        <a:rPr lang="en-US" sz="1400" b="1" baseline="-25000" dirty="0">
                          <a:effectLst/>
                          <a:latin typeface="+mj-lt"/>
                          <a:ea typeface="SimSun" panose="02010600030101010101" pitchFamily="2" charset="-122"/>
                        </a:rPr>
                        <a:t>2</a:t>
                      </a:r>
                      <a:r>
                        <a:rPr lang="en-US" sz="1400" b="1" baseline="0" dirty="0">
                          <a:effectLst/>
                          <a:latin typeface="+mj-lt"/>
                          <a:ea typeface="SimSun" panose="02010600030101010101" pitchFamily="2" charset="-122"/>
                        </a:rPr>
                        <a:t>) = 0.179</a:t>
                      </a:r>
                      <a:endParaRPr lang="en-US" sz="1400" b="1" dirty="0">
                        <a:effectLst/>
                        <a:latin typeface="+mj-lt"/>
                        <a:ea typeface="SimSun" panose="02010600030101010101" pitchFamily="2" charset="-122"/>
                      </a:endParaRPr>
                    </a:p>
                  </a:txBody>
                  <a:tcPr marL="64135" marR="64135" marT="32385" marB="3238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58517134"/>
                  </a:ext>
                </a:extLst>
              </a:tr>
            </a:tbl>
          </a:graphicData>
        </a:graphic>
      </p:graphicFrame>
    </p:spTree>
    <p:extLst>
      <p:ext uri="{BB962C8B-B14F-4D97-AF65-F5344CB8AC3E}">
        <p14:creationId xmlns:p14="http://schemas.microsoft.com/office/powerpoint/2010/main" val="442788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7339013" cy="1143000"/>
          </a:xfrm>
        </p:spPr>
        <p:txBody>
          <a:bodyPr/>
          <a:lstStyle/>
          <a:p>
            <a:r>
              <a:rPr lang="en-US" dirty="0"/>
              <a:t>Conclusions and Future Tasks</a:t>
            </a:r>
          </a:p>
        </p:txBody>
      </p:sp>
      <p:sp>
        <p:nvSpPr>
          <p:cNvPr id="3" name="Content Placeholder 2"/>
          <p:cNvSpPr>
            <a:spLocks noGrp="1"/>
          </p:cNvSpPr>
          <p:nvPr>
            <p:ph idx="1"/>
          </p:nvPr>
        </p:nvSpPr>
        <p:spPr>
          <a:xfrm>
            <a:off x="457200" y="1295400"/>
            <a:ext cx="8229600" cy="3962400"/>
          </a:xfrm>
        </p:spPr>
        <p:txBody>
          <a:bodyPr>
            <a:normAutofit/>
          </a:bodyPr>
          <a:lstStyle/>
          <a:p>
            <a:r>
              <a:rPr lang="en-US" sz="2400" dirty="0"/>
              <a:t>Quantitatively integrated humans as risk factors in network risk calculations</a:t>
            </a:r>
          </a:p>
          <a:p>
            <a:r>
              <a:rPr lang="en-US" sz="2400" dirty="0"/>
              <a:t>Developed a metric to indicate relative risk by </a:t>
            </a:r>
            <a:r>
              <a:rPr lang="en-US" sz="2400"/>
              <a:t>a country</a:t>
            </a:r>
          </a:p>
          <a:p>
            <a:r>
              <a:rPr lang="en-US" sz="2400"/>
              <a:t>Model </a:t>
            </a:r>
            <a:r>
              <a:rPr lang="en-US" sz="2400" dirty="0"/>
              <a:t>provides a reasonable estimation of risk for different conditions of the network</a:t>
            </a:r>
          </a:p>
          <a:p>
            <a:pPr marL="0" indent="0">
              <a:buNone/>
            </a:pPr>
            <a:endParaRPr lang="en-US" sz="2400" dirty="0"/>
          </a:p>
        </p:txBody>
      </p:sp>
      <p:pic>
        <p:nvPicPr>
          <p:cNvPr id="5" name="Picture 1" descr="CRA_LogoV2.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7415" y="6201179"/>
            <a:ext cx="646585" cy="646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2403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339013" cy="1143000"/>
          </a:xfrm>
        </p:spPr>
        <p:txBody>
          <a:bodyPr/>
          <a:lstStyle/>
          <a:p>
            <a:r>
              <a:rPr lang="en-US" dirty="0"/>
              <a:t>Future Tasks</a:t>
            </a:r>
          </a:p>
        </p:txBody>
      </p:sp>
      <p:pic>
        <p:nvPicPr>
          <p:cNvPr id="5" name="Picture 1" descr="CRA_LogoV2.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7415" y="6201179"/>
            <a:ext cx="646585" cy="646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1314A015-3129-4E68-A8F6-FF5B41CC251F}"/>
              </a:ext>
            </a:extLst>
          </p:cNvPr>
          <p:cNvSpPr txBox="1">
            <a:spLocks/>
          </p:cNvSpPr>
          <p:nvPr/>
        </p:nvSpPr>
        <p:spPr bwMode="auto">
          <a:xfrm>
            <a:off x="685801" y="1828800"/>
            <a:ext cx="7110412" cy="4038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ＭＳ Ｐゴシック"/>
              </a:defRPr>
            </a:lvl1pPr>
            <a:lvl2pPr marL="742950" indent="-285750" algn="l" rtl="0" eaLnBrk="0" fontAlgn="base" hangingPunct="0">
              <a:spcBef>
                <a:spcPct val="20000"/>
              </a:spcBef>
              <a:spcAft>
                <a:spcPct val="0"/>
              </a:spcAft>
              <a:buChar char="–"/>
              <a:defRPr sz="2800">
                <a:solidFill>
                  <a:schemeClr val="tx1"/>
                </a:solidFill>
                <a:latin typeface="+mn-lt"/>
                <a:ea typeface="+mn-ea"/>
                <a:cs typeface="ＭＳ Ｐゴシック"/>
              </a:defRPr>
            </a:lvl2pPr>
            <a:lvl3pPr marL="1143000" indent="-228600" algn="l" rtl="0" eaLnBrk="0" fontAlgn="base" hangingPunct="0">
              <a:spcBef>
                <a:spcPct val="20000"/>
              </a:spcBef>
              <a:spcAft>
                <a:spcPct val="0"/>
              </a:spcAft>
              <a:buChar char="•"/>
              <a:defRPr sz="2400">
                <a:solidFill>
                  <a:schemeClr val="tx1"/>
                </a:solidFill>
                <a:latin typeface="+mn-lt"/>
                <a:ea typeface="+mn-ea"/>
                <a:cs typeface="ＭＳ Ｐゴシック"/>
              </a:defRPr>
            </a:lvl3pPr>
            <a:lvl4pPr marL="1600200" indent="-228600" algn="l" rtl="0" eaLnBrk="0" fontAlgn="base" hangingPunct="0">
              <a:spcBef>
                <a:spcPct val="20000"/>
              </a:spcBef>
              <a:spcAft>
                <a:spcPct val="0"/>
              </a:spcAft>
              <a:buChar char="–"/>
              <a:defRPr sz="2000">
                <a:solidFill>
                  <a:schemeClr val="tx1"/>
                </a:solidFill>
                <a:latin typeface="+mn-lt"/>
                <a:ea typeface="+mn-ea"/>
                <a:cs typeface="ＭＳ Ｐゴシック"/>
              </a:defRPr>
            </a:lvl4pPr>
            <a:lvl5pPr marL="2057400" indent="-228600" algn="l" rtl="0" eaLnBrk="0" fontAlgn="base" hangingPunct="0">
              <a:spcBef>
                <a:spcPct val="20000"/>
              </a:spcBef>
              <a:spcAft>
                <a:spcPct val="0"/>
              </a:spcAft>
              <a:buChar char="»"/>
              <a:defRPr sz="2000">
                <a:solidFill>
                  <a:schemeClr val="tx1"/>
                </a:solidFill>
                <a:latin typeface="+mn-lt"/>
                <a:ea typeface="+mn-ea"/>
                <a:cs typeface="ＭＳ Ｐゴシック"/>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sz="2400" i="0" kern="0">
                <a:cs typeface="Arial" charset="0"/>
              </a:rPr>
              <a:t>Validation of analysis</a:t>
            </a:r>
          </a:p>
          <a:p>
            <a:pPr lvl="1"/>
            <a:r>
              <a:rPr lang="en-US" sz="2400" i="0" kern="0">
                <a:cs typeface="Arial" charset="0"/>
              </a:rPr>
              <a:t>Validate against DETER testbed with modelled attackers and defenders</a:t>
            </a:r>
          </a:p>
          <a:p>
            <a:pPr lvl="1"/>
            <a:r>
              <a:rPr lang="en-US" sz="2400" i="0" kern="0"/>
              <a:t>Assess model performance dynamically</a:t>
            </a:r>
            <a:endParaRPr lang="en-US" sz="2400" i="0" kern="0">
              <a:cs typeface="Arial" charset="0"/>
            </a:endParaRPr>
          </a:p>
          <a:p>
            <a:endParaRPr lang="en-US" i="0" kern="0" dirty="0"/>
          </a:p>
        </p:txBody>
      </p:sp>
      <p:sp>
        <p:nvSpPr>
          <p:cNvPr id="8" name="TextBox 7">
            <a:extLst>
              <a:ext uri="{FF2B5EF4-FFF2-40B4-BE49-F238E27FC236}">
                <a16:creationId xmlns:a16="http://schemas.microsoft.com/office/drawing/2014/main" id="{F4158522-9584-4ECC-9183-3CE314C2EBC7}"/>
              </a:ext>
            </a:extLst>
          </p:cNvPr>
          <p:cNvSpPr txBox="1"/>
          <p:nvPr/>
        </p:nvSpPr>
        <p:spPr>
          <a:xfrm>
            <a:off x="914400" y="4965442"/>
            <a:ext cx="7010400" cy="1077218"/>
          </a:xfrm>
          <a:prstGeom prst="rect">
            <a:avLst/>
          </a:prstGeom>
          <a:noFill/>
        </p:spPr>
        <p:txBody>
          <a:bodyPr wrap="square" rtlCol="0">
            <a:spAutoFit/>
          </a:bodyPr>
          <a:lstStyle/>
          <a:p>
            <a:pPr algn="ctr"/>
            <a:r>
              <a:rPr lang="en-US" sz="4000" dirty="0">
                <a:latin typeface="+mj-lt"/>
              </a:rPr>
              <a:t>Thank you!</a:t>
            </a:r>
          </a:p>
          <a:p>
            <a:pPr algn="ctr"/>
            <a:r>
              <a:rPr lang="en-US" dirty="0">
                <a:latin typeface="+mj-lt"/>
              </a:rPr>
              <a:t>varagarw@indiana.edu</a:t>
            </a:r>
          </a:p>
        </p:txBody>
      </p:sp>
    </p:spTree>
    <p:extLst>
      <p:ext uri="{BB962C8B-B14F-4D97-AF65-F5344CB8AC3E}">
        <p14:creationId xmlns:p14="http://schemas.microsoft.com/office/powerpoint/2010/main" val="2799624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110413" cy="1143000"/>
          </a:xfrm>
        </p:spPr>
        <p:txBody>
          <a:bodyPr/>
          <a:lstStyle/>
          <a:p>
            <a:r>
              <a:rPr lang="en-US" dirty="0"/>
              <a:t>Technical Approach</a:t>
            </a:r>
          </a:p>
        </p:txBody>
      </p:sp>
      <p:sp>
        <p:nvSpPr>
          <p:cNvPr id="8" name="Content Placeholder 7">
            <a:extLst>
              <a:ext uri="{FF2B5EF4-FFF2-40B4-BE49-F238E27FC236}">
                <a16:creationId xmlns:a16="http://schemas.microsoft.com/office/drawing/2014/main" id="{03226C39-2A89-4EFC-A80C-D4F8F3E482FE}"/>
              </a:ext>
            </a:extLst>
          </p:cNvPr>
          <p:cNvSpPr>
            <a:spLocks noGrp="1"/>
          </p:cNvSpPr>
          <p:nvPr>
            <p:ph idx="1"/>
          </p:nvPr>
        </p:nvSpPr>
        <p:spPr>
          <a:xfrm>
            <a:off x="457200" y="1828800"/>
            <a:ext cx="8077200" cy="4038600"/>
          </a:xfrm>
        </p:spPr>
        <p:txBody>
          <a:bodyPr/>
          <a:lstStyle/>
          <a:p>
            <a:pPr marL="0" indent="0">
              <a:buNone/>
            </a:pPr>
            <a:r>
              <a:rPr lang="en-US" sz="2400" dirty="0"/>
              <a:t>To achieve our goal</a:t>
            </a:r>
          </a:p>
          <a:p>
            <a:r>
              <a:rPr lang="en-US" sz="2400" dirty="0"/>
              <a:t>We use hybrid Bayesian network to build our risk model</a:t>
            </a:r>
          </a:p>
          <a:p>
            <a:pPr lvl="1"/>
            <a:r>
              <a:rPr lang="en-US" sz="2400" dirty="0"/>
              <a:t>Reason - Bayesian networks allow for causal inference</a:t>
            </a:r>
          </a:p>
          <a:p>
            <a:pPr lvl="1"/>
            <a:r>
              <a:rPr lang="en-US" sz="2400" dirty="0"/>
              <a:t>Graphical models are more suitable for assessing risk in complex systems</a:t>
            </a:r>
          </a:p>
          <a:p>
            <a:r>
              <a:rPr lang="en-US" sz="2400" dirty="0"/>
              <a:t>Presented model is built around modeling risk to a database server</a:t>
            </a:r>
          </a:p>
          <a:p>
            <a:endParaRPr lang="en-US" sz="2400" dirty="0"/>
          </a:p>
          <a:p>
            <a:pPr marL="457200" lvl="1" indent="0">
              <a:buNone/>
            </a:pPr>
            <a:endParaRPr lang="en-US" sz="2400" dirty="0"/>
          </a:p>
          <a:p>
            <a:endParaRPr lang="en-US" sz="2400" dirty="0"/>
          </a:p>
        </p:txBody>
      </p:sp>
    </p:spTree>
    <p:extLst>
      <p:ext uri="{BB962C8B-B14F-4D97-AF65-F5344CB8AC3E}">
        <p14:creationId xmlns:p14="http://schemas.microsoft.com/office/powerpoint/2010/main" val="936071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380323-610A-4354-BC46-8546E1C2A1EB}"/>
              </a:ext>
            </a:extLst>
          </p:cNvPr>
          <p:cNvSpPr>
            <a:spLocks noGrp="1"/>
          </p:cNvSpPr>
          <p:nvPr>
            <p:ph type="title"/>
          </p:nvPr>
        </p:nvSpPr>
        <p:spPr>
          <a:xfrm>
            <a:off x="0" y="76200"/>
            <a:ext cx="7110413" cy="1143000"/>
          </a:xfrm>
        </p:spPr>
        <p:txBody>
          <a:bodyPr/>
          <a:lstStyle/>
          <a:p>
            <a:r>
              <a:rPr lang="en-US" dirty="0"/>
              <a:t>Conceptual Risk Framework</a:t>
            </a:r>
          </a:p>
        </p:txBody>
      </p:sp>
      <p:sp>
        <p:nvSpPr>
          <p:cNvPr id="2" name="Rectangle 1">
            <a:extLst>
              <a:ext uri="{FF2B5EF4-FFF2-40B4-BE49-F238E27FC236}">
                <a16:creationId xmlns:a16="http://schemas.microsoft.com/office/drawing/2014/main" id="{B107BE3B-FD76-42D5-B122-23EE96356006}"/>
              </a:ext>
            </a:extLst>
          </p:cNvPr>
          <p:cNvSpPr/>
          <p:nvPr/>
        </p:nvSpPr>
        <p:spPr>
          <a:xfrm>
            <a:off x="76200" y="1219200"/>
            <a:ext cx="8804013" cy="400110"/>
          </a:xfrm>
          <a:prstGeom prst="rect">
            <a:avLst/>
          </a:prstGeom>
        </p:spPr>
        <p:txBody>
          <a:bodyPr wrap="none">
            <a:spAutoFit/>
          </a:bodyPr>
          <a:lstStyle/>
          <a:p>
            <a:pPr marL="0" indent="0">
              <a:buNone/>
            </a:pPr>
            <a:r>
              <a:rPr lang="en-US" sz="2000" i="0" dirty="0"/>
              <a:t>Framework outputs risk associated with an </a:t>
            </a:r>
            <a:r>
              <a:rPr lang="en-US" sz="2000" b="1" dirty="0"/>
              <a:t>Incoming Connection Request</a:t>
            </a:r>
            <a:endParaRPr lang="en-US" sz="2000" i="0" dirty="0"/>
          </a:p>
        </p:txBody>
      </p:sp>
      <p:pic>
        <p:nvPicPr>
          <p:cNvPr id="3" name="Picture 2">
            <a:extLst>
              <a:ext uri="{FF2B5EF4-FFF2-40B4-BE49-F238E27FC236}">
                <a16:creationId xmlns:a16="http://schemas.microsoft.com/office/drawing/2014/main" id="{034AA29C-1660-4874-95F9-BC5B62F6F0F5}"/>
              </a:ext>
            </a:extLst>
          </p:cNvPr>
          <p:cNvPicPr>
            <a:picLocks noChangeAspect="1"/>
          </p:cNvPicPr>
          <p:nvPr/>
        </p:nvPicPr>
        <p:blipFill>
          <a:blip r:embed="rId2"/>
          <a:stretch>
            <a:fillRect/>
          </a:stretch>
        </p:blipFill>
        <p:spPr>
          <a:xfrm>
            <a:off x="1194334" y="1981200"/>
            <a:ext cx="7386514" cy="4114800"/>
          </a:xfrm>
          <a:prstGeom prst="rect">
            <a:avLst/>
          </a:prstGeom>
        </p:spPr>
      </p:pic>
    </p:spTree>
    <p:extLst>
      <p:ext uri="{BB962C8B-B14F-4D97-AF65-F5344CB8AC3E}">
        <p14:creationId xmlns:p14="http://schemas.microsoft.com/office/powerpoint/2010/main" val="72813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67A823-24E5-4BAD-8DBD-16CA92B129B1}"/>
              </a:ext>
            </a:extLst>
          </p:cNvPr>
          <p:cNvSpPr/>
          <p:nvPr/>
        </p:nvSpPr>
        <p:spPr>
          <a:xfrm>
            <a:off x="152400" y="457200"/>
            <a:ext cx="6636753" cy="461665"/>
          </a:xfrm>
          <a:prstGeom prst="rect">
            <a:avLst/>
          </a:prstGeom>
        </p:spPr>
        <p:txBody>
          <a:bodyPr wrap="none">
            <a:spAutoFit/>
          </a:bodyPr>
          <a:lstStyle/>
          <a:p>
            <a:r>
              <a:rPr lang="en-US" b="1" i="0" dirty="0"/>
              <a:t>Step 1</a:t>
            </a:r>
            <a:r>
              <a:rPr lang="en-US" i="0" dirty="0"/>
              <a:t> - Incoming connection request detected</a:t>
            </a:r>
          </a:p>
        </p:txBody>
      </p:sp>
      <p:pic>
        <p:nvPicPr>
          <p:cNvPr id="13" name="Picture 12">
            <a:extLst>
              <a:ext uri="{FF2B5EF4-FFF2-40B4-BE49-F238E27FC236}">
                <a16:creationId xmlns:a16="http://schemas.microsoft.com/office/drawing/2014/main" id="{95AAA4FE-7B68-437F-8058-CE10A73AD0F8}"/>
              </a:ext>
            </a:extLst>
          </p:cNvPr>
          <p:cNvPicPr>
            <a:picLocks noChangeAspect="1"/>
          </p:cNvPicPr>
          <p:nvPr/>
        </p:nvPicPr>
        <p:blipFill>
          <a:blip r:embed="rId3"/>
          <a:stretch>
            <a:fillRect/>
          </a:stretch>
        </p:blipFill>
        <p:spPr>
          <a:xfrm>
            <a:off x="914400" y="1295401"/>
            <a:ext cx="5874753" cy="784150"/>
          </a:xfrm>
          <a:prstGeom prst="rect">
            <a:avLst/>
          </a:prstGeom>
        </p:spPr>
      </p:pic>
    </p:spTree>
    <p:extLst>
      <p:ext uri="{BB962C8B-B14F-4D97-AF65-F5344CB8AC3E}">
        <p14:creationId xmlns:p14="http://schemas.microsoft.com/office/powerpoint/2010/main" val="3975151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D5ED9D-534D-4E74-B77E-D3A09AD13239}"/>
              </a:ext>
            </a:extLst>
          </p:cNvPr>
          <p:cNvPicPr>
            <a:picLocks noChangeAspect="1"/>
          </p:cNvPicPr>
          <p:nvPr/>
        </p:nvPicPr>
        <p:blipFill>
          <a:blip r:embed="rId3"/>
          <a:stretch>
            <a:fillRect/>
          </a:stretch>
        </p:blipFill>
        <p:spPr>
          <a:xfrm>
            <a:off x="6153397" y="4343400"/>
            <a:ext cx="476003" cy="297502"/>
          </a:xfrm>
          <a:prstGeom prst="rect">
            <a:avLst/>
          </a:prstGeom>
        </p:spPr>
      </p:pic>
      <p:pic>
        <p:nvPicPr>
          <p:cNvPr id="2" name="Picture 1">
            <a:extLst>
              <a:ext uri="{FF2B5EF4-FFF2-40B4-BE49-F238E27FC236}">
                <a16:creationId xmlns:a16="http://schemas.microsoft.com/office/drawing/2014/main" id="{AAEF957C-251A-4DC4-AE60-A075B3A2C853}"/>
              </a:ext>
            </a:extLst>
          </p:cNvPr>
          <p:cNvPicPr>
            <a:picLocks noChangeAspect="1"/>
          </p:cNvPicPr>
          <p:nvPr/>
        </p:nvPicPr>
        <p:blipFill>
          <a:blip r:embed="rId4"/>
          <a:stretch>
            <a:fillRect/>
          </a:stretch>
        </p:blipFill>
        <p:spPr>
          <a:xfrm>
            <a:off x="274395" y="1295401"/>
            <a:ext cx="8641005" cy="4648199"/>
          </a:xfrm>
          <a:prstGeom prst="rect">
            <a:avLst/>
          </a:prstGeom>
        </p:spPr>
      </p:pic>
      <p:sp>
        <p:nvSpPr>
          <p:cNvPr id="4" name="Rectangle 3">
            <a:extLst>
              <a:ext uri="{FF2B5EF4-FFF2-40B4-BE49-F238E27FC236}">
                <a16:creationId xmlns:a16="http://schemas.microsoft.com/office/drawing/2014/main" id="{17DE1997-95AC-438E-A25B-4E11AF281C77}"/>
              </a:ext>
            </a:extLst>
          </p:cNvPr>
          <p:cNvSpPr/>
          <p:nvPr/>
        </p:nvSpPr>
        <p:spPr>
          <a:xfrm>
            <a:off x="152400" y="457200"/>
            <a:ext cx="8552341" cy="461665"/>
          </a:xfrm>
          <a:prstGeom prst="rect">
            <a:avLst/>
          </a:prstGeom>
        </p:spPr>
        <p:txBody>
          <a:bodyPr wrap="none">
            <a:spAutoFit/>
          </a:bodyPr>
          <a:lstStyle/>
          <a:p>
            <a:r>
              <a:rPr lang="en-US" b="1" i="0" dirty="0"/>
              <a:t>Step 2</a:t>
            </a:r>
            <a:r>
              <a:rPr lang="en-US" i="0" dirty="0"/>
              <a:t> - Set evidence for inferences from connection request </a:t>
            </a:r>
          </a:p>
        </p:txBody>
      </p:sp>
    </p:spTree>
    <p:extLst>
      <p:ext uri="{BB962C8B-B14F-4D97-AF65-F5344CB8AC3E}">
        <p14:creationId xmlns:p14="http://schemas.microsoft.com/office/powerpoint/2010/main" val="1923129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777975D-BC8B-4C94-8DA6-477A8DC3685C}"/>
              </a:ext>
            </a:extLst>
          </p:cNvPr>
          <p:cNvPicPr>
            <a:picLocks noChangeAspect="1"/>
          </p:cNvPicPr>
          <p:nvPr/>
        </p:nvPicPr>
        <p:blipFill>
          <a:blip r:embed="rId3"/>
          <a:stretch>
            <a:fillRect/>
          </a:stretch>
        </p:blipFill>
        <p:spPr>
          <a:xfrm>
            <a:off x="6153397" y="4343400"/>
            <a:ext cx="476003" cy="297502"/>
          </a:xfrm>
          <a:prstGeom prst="rect">
            <a:avLst/>
          </a:prstGeom>
        </p:spPr>
      </p:pic>
      <p:grpSp>
        <p:nvGrpSpPr>
          <p:cNvPr id="3" name="Group 2">
            <a:extLst>
              <a:ext uri="{FF2B5EF4-FFF2-40B4-BE49-F238E27FC236}">
                <a16:creationId xmlns:a16="http://schemas.microsoft.com/office/drawing/2014/main" id="{3A28A3AB-02AC-4B1A-8D26-0FD196D4394D}"/>
              </a:ext>
            </a:extLst>
          </p:cNvPr>
          <p:cNvGrpSpPr/>
          <p:nvPr/>
        </p:nvGrpSpPr>
        <p:grpSpPr>
          <a:xfrm>
            <a:off x="274395" y="1295401"/>
            <a:ext cx="8641005" cy="4648199"/>
            <a:chOff x="274395" y="1295401"/>
            <a:chExt cx="8641005" cy="4648199"/>
          </a:xfrm>
        </p:grpSpPr>
        <p:pic>
          <p:nvPicPr>
            <p:cNvPr id="2" name="Picture 1">
              <a:extLst>
                <a:ext uri="{FF2B5EF4-FFF2-40B4-BE49-F238E27FC236}">
                  <a16:creationId xmlns:a16="http://schemas.microsoft.com/office/drawing/2014/main" id="{AAEF957C-251A-4DC4-AE60-A075B3A2C853}"/>
                </a:ext>
              </a:extLst>
            </p:cNvPr>
            <p:cNvPicPr>
              <a:picLocks noChangeAspect="1"/>
            </p:cNvPicPr>
            <p:nvPr/>
          </p:nvPicPr>
          <p:blipFill>
            <a:blip r:embed="rId4"/>
            <a:stretch>
              <a:fillRect/>
            </a:stretch>
          </p:blipFill>
          <p:spPr>
            <a:xfrm>
              <a:off x="274395" y="1295401"/>
              <a:ext cx="8641005" cy="4648199"/>
            </a:xfrm>
            <a:prstGeom prst="rect">
              <a:avLst/>
            </a:prstGeom>
          </p:spPr>
        </p:pic>
        <p:sp>
          <p:nvSpPr>
            <p:cNvPr id="6" name="Arrow: Up 5">
              <a:extLst>
                <a:ext uri="{FF2B5EF4-FFF2-40B4-BE49-F238E27FC236}">
                  <a16:creationId xmlns:a16="http://schemas.microsoft.com/office/drawing/2014/main" id="{2D6D6950-F028-4FB7-8D28-0E59FB254BC1}"/>
                </a:ext>
              </a:extLst>
            </p:cNvPr>
            <p:cNvSpPr/>
            <p:nvPr/>
          </p:nvSpPr>
          <p:spPr bwMode="auto">
            <a:xfrm>
              <a:off x="609600" y="2590800"/>
              <a:ext cx="381000" cy="533400"/>
            </a:xfrm>
            <a:prstGeom prst="up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Arial" charset="0"/>
                <a:ea typeface="ＭＳ Ｐゴシック" pitchFamily="1" charset="-128"/>
              </a:endParaRPr>
            </a:p>
          </p:txBody>
        </p:sp>
      </p:grpSp>
      <p:sp>
        <p:nvSpPr>
          <p:cNvPr id="7" name="Rectangle 6">
            <a:extLst>
              <a:ext uri="{FF2B5EF4-FFF2-40B4-BE49-F238E27FC236}">
                <a16:creationId xmlns:a16="http://schemas.microsoft.com/office/drawing/2014/main" id="{237A5C69-EE57-4094-B4EB-D69E69F44344}"/>
              </a:ext>
            </a:extLst>
          </p:cNvPr>
          <p:cNvSpPr/>
          <p:nvPr/>
        </p:nvSpPr>
        <p:spPr>
          <a:xfrm>
            <a:off x="0" y="385949"/>
            <a:ext cx="9099146" cy="369332"/>
          </a:xfrm>
          <a:prstGeom prst="rect">
            <a:avLst/>
          </a:prstGeom>
        </p:spPr>
        <p:txBody>
          <a:bodyPr wrap="square">
            <a:spAutoFit/>
          </a:bodyPr>
          <a:lstStyle/>
          <a:p>
            <a:r>
              <a:rPr lang="en-US" sz="1800" b="1" i="0" dirty="0"/>
              <a:t>Attacker Skill</a:t>
            </a:r>
            <a:r>
              <a:rPr lang="en-US" sz="1800" i="0" dirty="0"/>
              <a:t> – Distribution informed by prior experience</a:t>
            </a:r>
            <a:endParaRPr lang="en-US" i="0" dirty="0"/>
          </a:p>
        </p:txBody>
      </p:sp>
    </p:spTree>
    <p:extLst>
      <p:ext uri="{BB962C8B-B14F-4D97-AF65-F5344CB8AC3E}">
        <p14:creationId xmlns:p14="http://schemas.microsoft.com/office/powerpoint/2010/main" val="66655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1DE831-8007-4EFC-9BD8-E61F47BCB9E2}"/>
              </a:ext>
            </a:extLst>
          </p:cNvPr>
          <p:cNvPicPr>
            <a:picLocks noChangeAspect="1"/>
          </p:cNvPicPr>
          <p:nvPr/>
        </p:nvPicPr>
        <p:blipFill>
          <a:blip r:embed="rId3"/>
          <a:stretch>
            <a:fillRect/>
          </a:stretch>
        </p:blipFill>
        <p:spPr>
          <a:xfrm>
            <a:off x="6153397" y="4343400"/>
            <a:ext cx="476003" cy="297502"/>
          </a:xfrm>
          <a:prstGeom prst="rect">
            <a:avLst/>
          </a:prstGeom>
        </p:spPr>
      </p:pic>
      <p:sp>
        <p:nvSpPr>
          <p:cNvPr id="5" name="Rectangle 4">
            <a:extLst>
              <a:ext uri="{FF2B5EF4-FFF2-40B4-BE49-F238E27FC236}">
                <a16:creationId xmlns:a16="http://schemas.microsoft.com/office/drawing/2014/main" id="{FDA61C7F-4B4E-487D-A164-76D6E126E2F6}"/>
              </a:ext>
            </a:extLst>
          </p:cNvPr>
          <p:cNvSpPr/>
          <p:nvPr/>
        </p:nvSpPr>
        <p:spPr>
          <a:xfrm>
            <a:off x="0" y="397064"/>
            <a:ext cx="8991600" cy="646331"/>
          </a:xfrm>
          <a:prstGeom prst="rect">
            <a:avLst/>
          </a:prstGeom>
        </p:spPr>
        <p:txBody>
          <a:bodyPr wrap="square">
            <a:spAutoFit/>
          </a:bodyPr>
          <a:lstStyle/>
          <a:p>
            <a:r>
              <a:rPr lang="en-US" sz="1800" b="1" i="0" dirty="0"/>
              <a:t>Port</a:t>
            </a:r>
            <a:r>
              <a:rPr lang="en-US" sz="1800" i="0" dirty="0"/>
              <a:t> – port through which connection request comes in (e.g. Port 80 for HTTP, Port 22 for SSH)</a:t>
            </a:r>
            <a:endParaRPr lang="en-US" sz="2000" i="0" dirty="0"/>
          </a:p>
        </p:txBody>
      </p:sp>
      <p:grpSp>
        <p:nvGrpSpPr>
          <p:cNvPr id="3" name="Group 2">
            <a:extLst>
              <a:ext uri="{FF2B5EF4-FFF2-40B4-BE49-F238E27FC236}">
                <a16:creationId xmlns:a16="http://schemas.microsoft.com/office/drawing/2014/main" id="{389E4E08-6650-49AC-BF77-08B6C85F7A3C}"/>
              </a:ext>
            </a:extLst>
          </p:cNvPr>
          <p:cNvGrpSpPr/>
          <p:nvPr/>
        </p:nvGrpSpPr>
        <p:grpSpPr>
          <a:xfrm>
            <a:off x="274395" y="1295401"/>
            <a:ext cx="8641005" cy="4648199"/>
            <a:chOff x="274395" y="1295401"/>
            <a:chExt cx="8641005" cy="4648199"/>
          </a:xfrm>
        </p:grpSpPr>
        <p:pic>
          <p:nvPicPr>
            <p:cNvPr id="2" name="Picture 1">
              <a:extLst>
                <a:ext uri="{FF2B5EF4-FFF2-40B4-BE49-F238E27FC236}">
                  <a16:creationId xmlns:a16="http://schemas.microsoft.com/office/drawing/2014/main" id="{AAEF957C-251A-4DC4-AE60-A075B3A2C853}"/>
                </a:ext>
              </a:extLst>
            </p:cNvPr>
            <p:cNvPicPr>
              <a:picLocks noChangeAspect="1"/>
            </p:cNvPicPr>
            <p:nvPr/>
          </p:nvPicPr>
          <p:blipFill>
            <a:blip r:embed="rId4"/>
            <a:stretch>
              <a:fillRect/>
            </a:stretch>
          </p:blipFill>
          <p:spPr>
            <a:xfrm>
              <a:off x="274395" y="1295401"/>
              <a:ext cx="8641005" cy="4648199"/>
            </a:xfrm>
            <a:prstGeom prst="rect">
              <a:avLst/>
            </a:prstGeom>
          </p:spPr>
        </p:pic>
        <p:sp>
          <p:nvSpPr>
            <p:cNvPr id="6" name="Arrow: Up 5">
              <a:extLst>
                <a:ext uri="{FF2B5EF4-FFF2-40B4-BE49-F238E27FC236}">
                  <a16:creationId xmlns:a16="http://schemas.microsoft.com/office/drawing/2014/main" id="{2D6D6950-F028-4FB7-8D28-0E59FB254BC1}"/>
                </a:ext>
              </a:extLst>
            </p:cNvPr>
            <p:cNvSpPr/>
            <p:nvPr/>
          </p:nvSpPr>
          <p:spPr bwMode="auto">
            <a:xfrm>
              <a:off x="1600200" y="2514600"/>
              <a:ext cx="381000" cy="533400"/>
            </a:xfrm>
            <a:prstGeom prst="up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Arial" charset="0"/>
                <a:ea typeface="ＭＳ Ｐゴシック" pitchFamily="1" charset="-128"/>
              </a:endParaRPr>
            </a:p>
          </p:txBody>
        </p:sp>
      </p:grpSp>
    </p:spTree>
    <p:extLst>
      <p:ext uri="{BB962C8B-B14F-4D97-AF65-F5344CB8AC3E}">
        <p14:creationId xmlns:p14="http://schemas.microsoft.com/office/powerpoint/2010/main" val="1721942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2&quot; unique_id=&quot;10002&quot;&gt;&lt;object type=&quot;3&quot; unique_id=&quot;10003&quot;&gt;&lt;property id=&quot;20148&quot; value=&quot;5&quot;/&gt;&lt;property id=&quot;20300&quot; value=&quot;Slide 1 - &amp;quot;Session 3&amp;quot;&quot;/&gt;&lt;property id=&quot;20307&quot; value=&quot;256&quot;/&gt;&lt;/object&gt;&lt;object type=&quot;3&quot; unique_id=&quot;10004&quot;&gt;&lt;property id=&quot;20148&quot; value=&quot;5&quot;/&gt;&lt;property id=&quot;20300&quot; value=&quot;Slide 2 - &amp;quot;Topics covered so far (and why are they important)&amp;quot;&quot;/&gt;&lt;property id=&quot;20307&quot; value=&quot;259&quot;/&gt;&lt;/object&gt;&lt;object type=&quot;3&quot; unique_id=&quot;10005&quot;&gt;&lt;property id=&quot;20148&quot; value=&quot;5&quot;/&gt;&lt;property id=&quot;20300&quot; value=&quot;Slide 3 - &amp;quot;Topics covered so far (contd.) (and why are they important)&amp;quot;&quot;/&gt;&lt;property id=&quot;20307&quot; value=&quot;264&quot;/&gt;&lt;/object&gt;&lt;object type=&quot;3&quot; unique_id=&quot;10006&quot;&gt;&lt;property id=&quot;20148&quot; value=&quot;5&quot;/&gt;&lt;property id=&quot;20300&quot; value=&quot;Slide 4 - &amp;quot;Topics covered so far (contd.) (and why are they important)&amp;quot;&quot;/&gt;&lt;property id=&quot;20307&quot; value=&quot;265&quot;/&gt;&lt;/object&gt;&lt;object type=&quot;3&quot; unique_id=&quot;10007&quot;&gt;&lt;property id=&quot;20148&quot; value=&quot;5&quot;/&gt;&lt;property id=&quot;20300&quot; value=&quot;Slide 5 - &amp;quot;Topics to be covered today&amp;quot;&quot;/&gt;&lt;property id=&quot;20307&quot; value=&quot;266&quot;/&gt;&lt;/object&gt;&lt;object type=&quot;3&quot; unique_id=&quot;10008&quot;&gt;&lt;property id=&quot;20148&quot; value=&quot;5&quot;/&gt;&lt;property id=&quot;20300&quot; value=&quot;Slide 6 - &amp;quot;Population Covariance&amp;quot;&quot;/&gt;&lt;property id=&quot;20307&quot; value=&quot;263&quot;/&gt;&lt;/object&gt;&lt;object type=&quot;3&quot; unique_id=&quot;10009&quot;&gt;&lt;property id=&quot;20148&quot; value=&quot;5&quot;/&gt;&lt;property id=&quot;20300&quot; value=&quot;Slide 7 - &amp;quot;Population Covariance: Example&amp;quot;&quot;/&gt;&lt;property id=&quot;20307&quot; value=&quot;269&quot;/&gt;&lt;/object&gt;&lt;object type=&quot;3&quot; unique_id=&quot;10010&quot;&gt;&lt;property id=&quot;20148&quot; value=&quot;5&quot;/&gt;&lt;property id=&quot;20300&quot; value=&quot;Slide 8 - &amp;quot;Population Covariance: Example (contd). &amp;quot;&quot;/&gt;&lt;property id=&quot;20307&quot; value=&quot;270&quot;/&gt;&lt;/object&gt;&lt;object type=&quot;3&quot; unique_id=&quot;10011&quot;&gt;&lt;property id=&quot;20148&quot; value=&quot;5&quot;/&gt;&lt;property id=&quot;20300&quot; value=&quot;Slide 9 - &amp;quot;Properties of Covariance&amp;quot;&quot;/&gt;&lt;property id=&quot;20307&quot; value=&quot;272&quot;/&gt;&lt;/object&gt;&lt;object type=&quot;3&quot; unique_id=&quot;10012&quot;&gt;&lt;property id=&quot;20148&quot; value=&quot;5&quot;/&gt;&lt;property id=&quot;20300&quot; value=&quot;Slide 10 - &amp;quot;Population Correlation&amp;quot;&quot;/&gt;&lt;property id=&quot;20307&quot; value=&quot;273&quot;/&gt;&lt;/object&gt;&lt;object type=&quot;3&quot; unique_id=&quot;10013&quot;&gt;&lt;property id=&quot;20148&quot; value=&quot;5&quot;/&gt;&lt;property id=&quot;20300&quot; value=&quot;Slide 11 - &amp;quot;Properties of Correlation&amp;quot;&quot;/&gt;&lt;property id=&quot;20307&quot; value=&quot;274&quot;/&gt;&lt;/object&gt;&lt;object type=&quot;3&quot; unique_id=&quot;10014&quot;&gt;&lt;property id=&quot;20148&quot; value=&quot;5&quot;/&gt;&lt;property id=&quot;20300&quot; value=&quot;Slide 12 - &amp;quot;Some Typical Patterns of Correlation&amp;quot;&quot;/&gt;&lt;property id=&quot;20307&quot; value=&quot;275&quot;/&gt;&lt;/object&gt;&lt;object type=&quot;3&quot; unique_id=&quot;10015&quot;&gt;&lt;property id=&quot;20148&quot; value=&quot;5&quot;/&gt;&lt;property id=&quot;20300&quot; value=&quot;Slide 13 - &amp;quot;Conditional Expectation (population)&amp;quot;&quot;/&gt;&lt;property id=&quot;20307&quot; value=&quot;271&quot;/&gt;&lt;/object&gt;&lt;object type=&quot;3&quot; unique_id=&quot;10016&quot;&gt;&lt;property id=&quot;20148&quot; value=&quot;5&quot;/&gt;&lt;property id=&quot;20300&quot; value=&quot;Slide 14 - &amp;quot;Conditional Expectation: Example&amp;quot;&quot;/&gt;&lt;property id=&quot;20307&quot; value=&quot;276&quot;/&gt;&lt;/object&gt;&lt;object type=&quot;3&quot; unique_id=&quot;10017&quot;&gt;&lt;property id=&quot;20148&quot; value=&quot;5&quot;/&gt;&lt;property id=&quot;20300&quot; value=&quot;Slide 15 - &amp;quot;Conditional Variance (population)&amp;quot;&quot;/&gt;&lt;property id=&quot;20307&quot; value=&quot;278&quot;/&gt;&lt;/object&gt;&lt;object type=&quot;3&quot; unique_id=&quot;10018&quot;&gt;&lt;property id=&quot;20148&quot; value=&quot;5&quot;/&gt;&lt;property id=&quot;20300&quot; value=&quot;Slide 16 - &amp;quot;From the population to the sample&amp;quot;&quot;/&gt;&lt;property id=&quot;20307&quot; value=&quot;277&quot;/&gt;&lt;/object&gt;&lt;object type=&quot;3&quot; unique_id=&quot;10019&quot;&gt;&lt;property id=&quot;20148&quot; value=&quot;5&quot;/&gt;&lt;property id=&quot;20300&quot; value=&quot;Slide 17 - &amp;quot;Sample Mean&amp;quot;&quot;/&gt;&lt;property id=&quot;20307&quot; value=&quot;279&quot;/&gt;&lt;/object&gt;&lt;object type=&quot;3&quot; unique_id=&quot;10020&quot;&gt;&lt;property id=&quot;20148&quot; value=&quot;5&quot;/&gt;&lt;property id=&quot;20300&quot; value=&quot;Slide 18 - &amp;quot;Sample Variance&amp;quot;&quot;/&gt;&lt;property id=&quot;20307&quot; value=&quot;280&quot;/&gt;&lt;/object&gt;&lt;object type=&quot;3&quot; unique_id=&quot;10021&quot;&gt;&lt;property id=&quot;20148&quot; value=&quot;5&quot;/&gt;&lt;property id=&quot;20300&quot; value=&quot;Slide 19 - &amp;quot;Sample Variance&amp;quot;&quot;/&gt;&lt;property id=&quot;20307&quot; value=&quot;281&quot;/&gt;&lt;/object&gt;&lt;object type=&quot;3&quot; unique_id=&quot;10022&quot;&gt;&lt;property id=&quot;20148&quot; value=&quot;5&quot;/&gt;&lt;property id=&quot;20300&quot; value=&quot;Slide 20 - &amp;quot;Sample Covariance&amp;quot;&quot;/&gt;&lt;property id=&quot;20307&quot; value=&quot;282&quot;/&gt;&lt;/object&gt;&lt;object type=&quot;3&quot; unique_id=&quot;10023&quot;&gt;&lt;property id=&quot;20148&quot; value=&quot;5&quot;/&gt;&lt;property id=&quot;20300&quot; value=&quot;Slide 21 - &amp;quot;Sample Correlation&amp;quot;&quot;/&gt;&lt;property id=&quot;20307&quot; value=&quot;283&quot;/&gt;&lt;/object&gt;&lt;object type=&quot;3&quot; unique_id=&quot;10024&quot;&gt;&lt;property id=&quot;20148&quot; value=&quot;5&quot;/&gt;&lt;property id=&quot;20300&quot; value=&quot;Slide 22 - &amp;quot;Discussion of some OLS concepts and the Relationships Article&amp;quot;&quot;/&gt;&lt;property id=&quot;20307&quot; value=&quot;295&quot;/&gt;&lt;/object&gt;&lt;object type=&quot;3&quot; unique_id=&quot;10025&quot;&gt;&lt;property id=&quot;20148&quot; value=&quot;5&quot;/&gt;&lt;property id=&quot;20300&quot; value=&quot;Slide 23 - &amp;quot;STATA Lab &amp;quot;&quot;/&gt;&lt;property id=&quot;20307&quot; value=&quot;291&quot;/&gt;&lt;/object&gt;&lt;object type=&quot;3&quot; unique_id=&quot;10026&quot;&gt;&lt;property id=&quot;20148&quot; value=&quot;5&quot;/&gt;&lt;property id=&quot;20300&quot; value=&quot;Slide 24 - &amp;quot;STATA Lab (contd.) &amp;quot;&quot;/&gt;&lt;property id=&quot;20307&quot; value=&quot;292&quot;/&gt;&lt;/object&gt;&lt;object type=&quot;3&quot; unique_id=&quot;10028&quot;&gt;&lt;property id=&quot;20148&quot; value=&quot;5&quot;/&gt;&lt;property id=&quot;20300&quot; value=&quot;Slide 25 - &amp;quot;Topics to be covered today (contd.)&amp;quot;&quot;/&gt;&lt;property id=&quot;20307&quot; value=&quot;267&quot;/&gt;&lt;/object&gt;&lt;object type=&quot;3&quot; unique_id=&quot;10029&quot;&gt;&lt;property id=&quot;20148&quot; value=&quot;5&quot;/&gt;&lt;property id=&quot;20300&quot; value=&quot;Slide 26 - &amp;quot;Topics to be covered today (contd.)&amp;quot;&quot;/&gt;&lt;property id=&quot;20307&quot; value=&quot;268&quot;/&gt;&lt;/object&gt;&lt;object type=&quot;3&quot; unique_id=&quot;10030&quot;&gt;&lt;property id=&quot;20148&quot; value=&quot;5&quot;/&gt;&lt;property id=&quot;20300&quot; value=&quot;Slide 27 - &amp;quot;Appendix C: Important Probability Distributions&amp;quot;&quot;/&gt;&lt;property id=&quot;20307&quot; value=&quot;284&quot;/&gt;&lt;/object&gt;&lt;object type=&quot;3&quot; unique_id=&quot;10031&quot;&gt;&lt;property id=&quot;20148&quot; value=&quot;5&quot;/&gt;&lt;property id=&quot;20300&quot; value=&quot;Slide 28&quot;/&gt;&lt;property id=&quot;20307&quot; value=&quot;286&quot;/&gt;&lt;/object&gt;&lt;object type=&quot;3&quot; unique_id=&quot;10032&quot;&gt;&lt;property id=&quot;20148&quot; value=&quot;5&quot;/&gt;&lt;property id=&quot;20300&quot; value=&quot;Slide 29&quot;/&gt;&lt;property id=&quot;20307&quot; value=&quot;285&quot;/&gt;&lt;/object&gt;&lt;object type=&quot;3&quot; unique_id=&quot;10033&quot;&gt;&lt;property id=&quot;20148&quot; value=&quot;5&quot;/&gt;&lt;property id=&quot;20300&quot; value=&quot;Slide 30&quot;/&gt;&lt;property id=&quot;20307&quot; value=&quot;287&quot;/&gt;&lt;/object&gt;&lt;object type=&quot;3&quot; unique_id=&quot;10034&quot;&gt;&lt;property id=&quot;20148&quot; value=&quot;5&quot;/&gt;&lt;property id=&quot;20300&quot; value=&quot;Slide 31&quot;/&gt;&lt;property id=&quot;20307&quot; value=&quot;288&quot;/&gt;&lt;/object&gt;&lt;object type=&quot;3&quot; unique_id=&quot;10035&quot;&gt;&lt;property id=&quot;20148&quot; value=&quot;5&quot;/&gt;&lt;property id=&quot;20300&quot; value=&quot;Slide 32&quot;/&gt;&lt;property id=&quot;20307&quot; value=&quot;289&quot;/&gt;&lt;/object&gt;&lt;object type=&quot;3&quot; unique_id=&quot;10036&quot;&gt;&lt;property id=&quot;20148&quot; value=&quot;5&quot;/&gt;&lt;property id=&quot;20300&quot; value=&quot;Slide 33&quot;/&gt;&lt;property id=&quot;20307&quot; value=&quot;290&quot;/&gt;&lt;/object&gt;&lt;object type=&quot;3&quot; unique_id=&quot;10037&quot;&gt;&lt;property id=&quot;20148&quot; value=&quot;5&quot;/&gt;&lt;property id=&quot;20300&quot; value=&quot;Slide 34&quot;/&gt;&lt;property id=&quot;20307&quot; value=&quot;294&quot;/&gt;&lt;/object&gt;&lt;/object&gt;&lt;object type=&quot;8&quot; unique_id=&quot;10074&quot;&gt;&lt;/object&gt;&lt;/object&gt;&lt;/database&gt;"/>
  <p:tag name="SECTOMILLISECCONVERTED" val="1"/>
</p:tagLst>
</file>

<file path=ppt/theme/theme1.xml><?xml version="1.0" encoding="utf-8"?>
<a:theme xmlns:a="http://schemas.openxmlformats.org/drawingml/2006/main" name="Blank Presentation">
  <a:themeElements>
    <a:clrScheme name="Blank Presentation 1">
      <a:dk1>
        <a:srgbClr val="000000"/>
      </a:dk1>
      <a:lt1>
        <a:srgbClr val="FFFFFF"/>
      </a:lt1>
      <a:dk2>
        <a:srgbClr val="F8F3D2"/>
      </a:dk2>
      <a:lt2>
        <a:srgbClr val="B0B2B4"/>
      </a:lt2>
      <a:accent1>
        <a:srgbClr val="7D110C"/>
      </a:accent1>
      <a:accent2>
        <a:srgbClr val="6D6E70"/>
      </a:accent2>
      <a:accent3>
        <a:srgbClr val="FFFFFF"/>
      </a:accent3>
      <a:accent4>
        <a:srgbClr val="000000"/>
      </a:accent4>
      <a:accent5>
        <a:srgbClr val="BFAAAA"/>
      </a:accent5>
      <a:accent6>
        <a:srgbClr val="626365"/>
      </a:accent6>
      <a:hlink>
        <a:srgbClr val="7D110C"/>
      </a:hlink>
      <a:folHlink>
        <a:srgbClr val="6D6E7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Blank Presentation 1">
        <a:dk1>
          <a:srgbClr val="000000"/>
        </a:dk1>
        <a:lt1>
          <a:srgbClr val="FFFFFF"/>
        </a:lt1>
        <a:dk2>
          <a:srgbClr val="F8F3D2"/>
        </a:dk2>
        <a:lt2>
          <a:srgbClr val="B0B2B4"/>
        </a:lt2>
        <a:accent1>
          <a:srgbClr val="7D110C"/>
        </a:accent1>
        <a:accent2>
          <a:srgbClr val="6D6E70"/>
        </a:accent2>
        <a:accent3>
          <a:srgbClr val="FFFFFF"/>
        </a:accent3>
        <a:accent4>
          <a:srgbClr val="000000"/>
        </a:accent4>
        <a:accent5>
          <a:srgbClr val="BFAAAA"/>
        </a:accent5>
        <a:accent6>
          <a:srgbClr val="626365"/>
        </a:accent6>
        <a:hlink>
          <a:srgbClr val="7D110C"/>
        </a:hlink>
        <a:folHlink>
          <a:srgbClr val="6D6E7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9F3D3"/>
        </a:lt1>
        <a:dk2>
          <a:srgbClr val="F8F3D2"/>
        </a:dk2>
        <a:lt2>
          <a:srgbClr val="B0B2B4"/>
        </a:lt2>
        <a:accent1>
          <a:srgbClr val="7D110C"/>
        </a:accent1>
        <a:accent2>
          <a:srgbClr val="6D6E70"/>
        </a:accent2>
        <a:accent3>
          <a:srgbClr val="FBF8E6"/>
        </a:accent3>
        <a:accent4>
          <a:srgbClr val="000000"/>
        </a:accent4>
        <a:accent5>
          <a:srgbClr val="BFAAAA"/>
        </a:accent5>
        <a:accent6>
          <a:srgbClr val="626365"/>
        </a:accent6>
        <a:hlink>
          <a:srgbClr val="7D110C"/>
        </a:hlink>
        <a:folHlink>
          <a:srgbClr val="6D6E7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ank Presentation 1">
    <a:dk1>
      <a:srgbClr val="000000"/>
    </a:dk1>
    <a:lt1>
      <a:srgbClr val="FFFFFF"/>
    </a:lt1>
    <a:dk2>
      <a:srgbClr val="F8F3D2"/>
    </a:dk2>
    <a:lt2>
      <a:srgbClr val="B0B2B4"/>
    </a:lt2>
    <a:accent1>
      <a:srgbClr val="7D110C"/>
    </a:accent1>
    <a:accent2>
      <a:srgbClr val="6D6E70"/>
    </a:accent2>
    <a:accent3>
      <a:srgbClr val="FFFFFF"/>
    </a:accent3>
    <a:accent4>
      <a:srgbClr val="000000"/>
    </a:accent4>
    <a:accent5>
      <a:srgbClr val="BFAAAA"/>
    </a:accent5>
    <a:accent6>
      <a:srgbClr val="626365"/>
    </a:accent6>
    <a:hlink>
      <a:srgbClr val="7D110C"/>
    </a:hlink>
    <a:folHlink>
      <a:srgbClr val="6D6E70"/>
    </a:folHlink>
  </a:clrScheme>
</a:themeOverride>
</file>

<file path=docProps/app.xml><?xml version="1.0" encoding="utf-8"?>
<Properties xmlns="http://schemas.openxmlformats.org/officeDocument/2006/extended-properties" xmlns:vt="http://schemas.openxmlformats.org/officeDocument/2006/docPropsVTypes">
  <Template/>
  <TotalTime>13718</TotalTime>
  <Words>1631</Words>
  <Application>Microsoft Office PowerPoint</Application>
  <PresentationFormat>On-screen Show (4:3)</PresentationFormat>
  <Paragraphs>203</Paragraphs>
  <Slides>32</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ＭＳ Ｐゴシック</vt:lpstr>
      <vt:lpstr>SimSun</vt:lpstr>
      <vt:lpstr>Arial</vt:lpstr>
      <vt:lpstr>Blank Presentation</vt:lpstr>
      <vt:lpstr>PowerPoint Presentation</vt:lpstr>
      <vt:lpstr>Outline</vt:lpstr>
      <vt:lpstr>Motivation &amp; Research Goals</vt:lpstr>
      <vt:lpstr>Technical Approach</vt:lpstr>
      <vt:lpstr>Conceptual Risk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Sources of Uncertainty</vt:lpstr>
      <vt:lpstr>Statistical Application</vt:lpstr>
      <vt:lpstr>Statistical Application</vt:lpstr>
      <vt:lpstr>Statistical Application</vt:lpstr>
      <vt:lpstr>PowerPoint Presentation</vt:lpstr>
      <vt:lpstr>PowerPoint Presentation</vt:lpstr>
      <vt:lpstr>Conclusions and Future Tasks</vt:lpstr>
      <vt:lpstr>Future Tasks</vt:lpstr>
    </vt:vector>
  </TitlesOfParts>
  <Company>Office of Creative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Office of Creative Services</dc:creator>
  <cp:lastModifiedBy>Varun Agarwal</cp:lastModifiedBy>
  <cp:revision>488</cp:revision>
  <cp:lastPrinted>2006-11-16T20:01:38Z</cp:lastPrinted>
  <dcterms:created xsi:type="dcterms:W3CDTF">2006-11-07T21:52:34Z</dcterms:created>
  <dcterms:modified xsi:type="dcterms:W3CDTF">2018-03-18T13:35:28Z</dcterms:modified>
</cp:coreProperties>
</file>